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Default Extension="xlsx" ContentType="application/vnd.openxmlformats-officedocument.spreadsheetml.sheet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Default Extension="wdp" ContentType="image/vnd.ms-photo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aveSubsetFonts="1" embedTrueTypeFonts="true">
  <p:sldMasterIdLst>
    <p:sldMasterId id="2147483677" r:id="rId18"/>
  </p:sld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74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73" r:id="rId38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57" userDrawn="1">
          <p15:clr>
            <a:srgbClr val="A4A3A4"/>
          </p15:clr>
        </p15:guide>
        <p15:guide id="1" pos="2877" userDrawn="1">
          <p15:clr>
            <a:srgbClr val="A4A3A4"/>
          </p15:clr>
        </p15:guide>
      </p15:sldGuideLst>
    </p:ext>
  </p:extLst>
  <p:embeddedFontLst>
    <p:embeddedFont>
      <p:font typeface="블랙슈트" panose="00000500000000000000" pitchFamily="-1" charset="1">
        <p:regular r:id="rId1"/>
      </p:font>
    </p:embeddedFont>
    <p:embeddedFont>
      <p:font typeface="Nanum Gothic" panose="020D0604000000000000" pitchFamily="327687" charset="1">
        <p:regular r:id="rId2"/>
      </p:font>
    </p:embeddedFont>
    <p:embeddedFont>
      <p:font typeface="Nanum Square Round" panose="020B0600000101010101" pitchFamily="0" charset="1">
        <p:regular r:id="rId3"/>
      </p:font>
    </p:embeddedFont>
    <p:embeddedFont>
      <p:font typeface="Nanum Gothic Bold" panose="020D0804000000000000" pitchFamily="943328536" charset="1">
        <p:regular r:id="rId4"/>
      </p:font>
    </p:embeddedFont>
    <p:embeddedFont>
      <p:font typeface="Nanum Square" panose="020B0600000101010101" pitchFamily="2097162" charset="1">
        <p:regular r:id="rId5"/>
      </p:font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napToGrid="1" snapToObjects="1">
      <p:cViewPr varScale="1">
        <p:scale>
          <a:sx n="74" d="100"/>
          <a:sy n="74" d="100"/>
        </p:scale>
        <p:origin x="-1092" y="-90"/>
      </p:cViewPr>
      <p:guideLst>
        <p:guide orient="horz" pos="2157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font" Target="fonts/font24.fntdata"></Relationship><Relationship Id="rId2" Type="http://schemas.openxmlformats.org/officeDocument/2006/relationships/font" Target="fonts/font25.fntdata"></Relationship><Relationship Id="rId3" Type="http://schemas.openxmlformats.org/officeDocument/2006/relationships/font" Target="fonts/font26.fntdata"></Relationship><Relationship Id="rId4" Type="http://schemas.openxmlformats.org/officeDocument/2006/relationships/font" Target="fonts/font27.fntdata"></Relationship><Relationship Id="rId5" Type="http://schemas.openxmlformats.org/officeDocument/2006/relationships/font" Target="fonts/font28.fntdata"></Relationship><Relationship Id="rId6" Type="http://schemas.openxmlformats.org/officeDocument/2006/relationships/tableStyles" Target="tableStyles.xml"></Relationship><Relationship Id="rId18" Type="http://schemas.openxmlformats.org/officeDocument/2006/relationships/slideMaster" Target="slideMasters/slideMaster1.xml"></Relationship><Relationship Id="rId19" Type="http://schemas.openxmlformats.org/officeDocument/2006/relationships/theme" Target="theme/theme1.xml"></Relationship><Relationship Id="rId20" Type="http://schemas.openxmlformats.org/officeDocument/2006/relationships/slide" Target="slides/slide1.xml"></Relationship><Relationship Id="rId21" Type="http://schemas.openxmlformats.org/officeDocument/2006/relationships/slide" Target="slides/slide2.xml"></Relationship><Relationship Id="rId22" Type="http://schemas.openxmlformats.org/officeDocument/2006/relationships/slide" Target="slides/slide3.xml"></Relationship><Relationship Id="rId23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5" Type="http://schemas.openxmlformats.org/officeDocument/2006/relationships/slide" Target="slides/slide6.xml"></Relationship><Relationship Id="rId26" Type="http://schemas.openxmlformats.org/officeDocument/2006/relationships/slide" Target="slides/slide7.xml"></Relationship><Relationship Id="rId27" Type="http://schemas.openxmlformats.org/officeDocument/2006/relationships/slide" Target="slides/slide8.xml"></Relationship><Relationship Id="rId28" Type="http://schemas.openxmlformats.org/officeDocument/2006/relationships/slide" Target="slides/slide9.xml"></Relationship><Relationship Id="rId29" Type="http://schemas.openxmlformats.org/officeDocument/2006/relationships/slide" Target="slides/slide10.xml"></Relationship><Relationship Id="rId30" Type="http://schemas.openxmlformats.org/officeDocument/2006/relationships/slide" Target="slides/slide11.xml"></Relationship><Relationship Id="rId31" Type="http://schemas.openxmlformats.org/officeDocument/2006/relationships/slide" Target="slides/slide12.xml"></Relationship><Relationship Id="rId32" Type="http://schemas.openxmlformats.org/officeDocument/2006/relationships/slide" Target="slides/slide13.xml"></Relationship><Relationship Id="rId33" Type="http://schemas.openxmlformats.org/officeDocument/2006/relationships/slide" Target="slides/slide14.xml"></Relationship><Relationship Id="rId34" Type="http://schemas.openxmlformats.org/officeDocument/2006/relationships/slide" Target="slides/slide15.xml"></Relationship><Relationship Id="rId35" Type="http://schemas.openxmlformats.org/officeDocument/2006/relationships/slide" Target="slides/slide16.xml"></Relationship><Relationship Id="rId36" Type="http://schemas.openxmlformats.org/officeDocument/2006/relationships/slide" Target="slides/slide17.xml"></Relationship><Relationship Id="rId37" Type="http://schemas.openxmlformats.org/officeDocument/2006/relationships/slide" Target="slides/slide18.xml"></Relationship><Relationship Id="rId38" Type="http://schemas.openxmlformats.org/officeDocument/2006/relationships/slide" Target="slides/slide19.xml"></Relationship><Relationship Id="rId39" Type="http://schemas.openxmlformats.org/officeDocument/2006/relationships/viewProps" Target="viewProps.xml"></Relationship><Relationship Id="rId40" Type="http://schemas.openxmlformats.org/officeDocument/2006/relationships/presProps" Target="presProps.xml"></Relationship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2" Type="http://schemas.openxmlformats.org/officeDocument/2006/relationships/image" Target="../media/image1.jpeg"></Relationship><Relationship Id="rId3" Type="http://schemas.openxmlformats.org/officeDocument/2006/relationships/image" Target="../media/image2.png"></Relationship><Relationship Id="rId4" Type="http://schemas.openxmlformats.org/officeDocument/2006/relationships/image" Target="../media/fImage2222411341.jpeg"></Relationship><Relationship Id="rId5" Type="http://schemas.microsoft.com/office/2007/relationships/hdphoto" Target="../media/OImage13.wdp"></Relationship><Relationship Id="rId6" Type="http://schemas.openxmlformats.org/officeDocument/2006/relationships/slideLayout" Target="../slideLayouts/slideLayout7.xml"></Relationship></Relationships>
</file>

<file path=ppt/slides/_rels/slide1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></Relationship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image" Target="../media/fImage2687547841.jpeg"></Relationship><Relationship Id="rId3" Type="http://schemas.openxmlformats.org/officeDocument/2006/relationships/image" Target="../media/fImage267544808467.png"></Relationship><Relationship Id="rId4" Type="http://schemas.openxmlformats.org/officeDocument/2006/relationships/image" Target="../media/fImage117884816334.png"></Relationship><Relationship Id="rId5" Type="http://schemas.openxmlformats.org/officeDocument/2006/relationships/image" Target="../media/fImage14884826500.jpeg"></Relationship><Relationship Id="rId6" Type="http://schemas.openxmlformats.org/officeDocument/2006/relationships/hyperlink" Target="http://www.google.co.kr/url?url=http://korean.wifi-n-router.com/sale-1761677-office-gigabit-ethernet-switches-flow-control-network.html&amp;rct=j&amp;frm=1&amp;q=&amp;esrc=s&amp;sa=U&amp;ei=jY83VM_MItbi8AXvu4H4Bg&amp;ved=0CBkQ9QEwAg&amp;usg=AFQjCNHAMtUIS-VVJjUr09KkN5YlagL1VQ" TargetMode="External"></Relationship><Relationship Id="rId7" Type="http://schemas.openxmlformats.org/officeDocument/2006/relationships/image" Target="../media/fImage64525179169.png"></Relationship><Relationship Id="rId8" Type="http://schemas.openxmlformats.org/officeDocument/2006/relationships/image" Target="../media/fImage172455185724.jpeg"></Relationship><Relationship Id="rId9" Type="http://schemas.openxmlformats.org/officeDocument/2006/relationships/image" Target="../media/fImage83275201478.png"></Relationship><Relationship Id="rId10" Type="http://schemas.openxmlformats.org/officeDocument/2006/relationships/image" Target="../media/fImage388785749358.png"></Relationship><Relationship Id="rId11" Type="http://schemas.openxmlformats.org/officeDocument/2006/relationships/image" Target="../media/fImage127255846962.png"></Relationship><Relationship Id="rId12" Type="http://schemas.openxmlformats.org/officeDocument/2006/relationships/image" Target="../media/fImage166535854464.png"></Relationship><Relationship Id="rId13" Type="http://schemas.openxmlformats.org/officeDocument/2006/relationships/image" Target="../media/fImage861775865705.png"></Relationship><Relationship Id="rId14" Type="http://schemas.openxmlformats.org/officeDocument/2006/relationships/image" Target="../media/fImage90415878145.png"></Relationship><Relationship Id="rId15" Type="http://schemas.openxmlformats.org/officeDocument/2006/relationships/image" Target="../media/fImage1193775883281.png"></Relationship><Relationship Id="rId16" Type="http://schemas.openxmlformats.org/officeDocument/2006/relationships/image" Target="../media/fImage667425896827.png"></Relationship><Relationship Id="rId17" Type="http://schemas.openxmlformats.org/officeDocument/2006/relationships/image" Target="../media/fImage365515909961.png"></Relationship><Relationship Id="rId18" Type="http://schemas.openxmlformats.org/officeDocument/2006/relationships/image" Target="../media/fImage20782591491.png"></Relationship><Relationship Id="rId19" Type="http://schemas.openxmlformats.org/officeDocument/2006/relationships/image" Target="../media/fImage348615932995.png"></Relationship><Relationship Id="rId20" Type="http://schemas.openxmlformats.org/officeDocument/2006/relationships/image" Target="../media/fImage290845951942.png"></Relationship><Relationship Id="rId21" Type="http://schemas.openxmlformats.org/officeDocument/2006/relationships/image" Target="../media/fImage157445974827.png"></Relationship><Relationship Id="rId22" Type="http://schemas.openxmlformats.org/officeDocument/2006/relationships/image" Target="../media/fImage7646015436.wmf"></Relationship><Relationship Id="rId23" Type="http://schemas.openxmlformats.org/officeDocument/2006/relationships/image" Target="../media/fImage69996022391.png"></Relationship><Relationship Id="rId24" Type="http://schemas.openxmlformats.org/officeDocument/2006/relationships/image" Target="../media/fImage69996044604.png"></Relationship><Relationship Id="rId25" Type="http://schemas.openxmlformats.org/officeDocument/2006/relationships/image" Target="../media/fImage42046053902.jpeg"></Relationship><Relationship Id="rId26" Type="http://schemas.openxmlformats.org/officeDocument/2006/relationships/image" Target="../media/fImage12725606153.png"></Relationship><Relationship Id="rId27" Type="http://schemas.openxmlformats.org/officeDocument/2006/relationships/image" Target="../media/fImage12725607292.png"></Relationship><Relationship Id="rId28" Type="http://schemas.openxmlformats.org/officeDocument/2006/relationships/image" Target="../media/fImage9702466852382.png"></Relationship><Relationship Id="rId29" Type="http://schemas.openxmlformats.org/officeDocument/2006/relationships/image" Target="../media/fImage2731546867421.png"></Relationship><Relationship Id="rId30" Type="http://schemas.openxmlformats.org/officeDocument/2006/relationships/hyperlink" Target="http://www.google.co.kr/url?url=http://korean.wifi-n-router.com/sale-1761677-office-gigabit-ethernet-switches-flow-control-network.html&amp;rct=j&amp;frm=1&amp;q=&amp;esrc=s&amp;sa=U&amp;ei=jY83VM_MItbi8AXvu4H4Bg&amp;ved=0CBkQ9QEwAg&amp;usg=AFQjCNHAMtUIS-VVJjUr09KkN5YlagL1VQ" TargetMode="External"></Relationship><Relationship Id="rId31" Type="http://schemas.openxmlformats.org/officeDocument/2006/relationships/slideLayout" Target="../slideLayouts/slideLayout7.xml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image" Target="../media/image11.png"></Relationship><Relationship Id="rId4" Type="http://schemas.openxmlformats.org/officeDocument/2006/relationships/oleObject" Target="../embeddings/oleObject1.bin"></Relationship><Relationship Id="rId5" Type="http://schemas.openxmlformats.org/officeDocument/2006/relationships/slideLayout" Target="../slideLayouts/slideLayout7.xml"></Relationship></Relationships>
</file>

<file path=ppt/slides/_rels/slide13.xml.rels><?xml version="1.0" encoding="UTF-8"?>
<Relationships xmlns="http://schemas.openxmlformats.org/package/2006/relationships"><Relationship Id="rId2" Type="http://schemas.openxmlformats.org/officeDocument/2006/relationships/image" Target="../media/image13.png"></Relationship><Relationship Id="rId4" Type="http://schemas.openxmlformats.org/officeDocument/2006/relationships/oleObject" Target="../embeddings/oleObject2.bin"></Relationship><Relationship Id="rId5" Type="http://schemas.openxmlformats.org/officeDocument/2006/relationships/slideLayout" Target="../slideLayouts/slideLayout7.xml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image" Target="../media/image15.png"></Relationship><Relationship Id="rId3" Type="http://schemas.openxmlformats.org/officeDocument/2006/relationships/image" Target="../media/image16.png"></Relationship><Relationship Id="rId4" Type="http://schemas.openxmlformats.org/officeDocument/2006/relationships/image" Target="../media/image17.png"></Relationship><Relationship Id="rId5" Type="http://schemas.openxmlformats.org/officeDocument/2006/relationships/image" Target="../media/image18.png"></Relationship><Relationship Id="rId6" Type="http://schemas.openxmlformats.org/officeDocument/2006/relationships/image" Target="../media/image19.png"></Relationship><Relationship Id="rId7" Type="http://schemas.openxmlformats.org/officeDocument/2006/relationships/image" Target="../media/image20.png"></Relationship><Relationship Id="rId8" Type="http://schemas.openxmlformats.org/officeDocument/2006/relationships/slideLayout" Target="../slideLayouts/slideLayout7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oleObject" Target="../embeddings/oleObject3.bin"></Relationship><Relationship Id="rId4" Type="http://schemas.openxmlformats.org/officeDocument/2006/relationships/slideLayout" Target="../slideLayouts/slideLayout7.xml"></Relationship></Relationships>
</file>

<file path=ppt/slides/_rels/slide16.xml.rels><?xml version="1.0" encoding="UTF-8"?>
<Relationships xmlns="http://schemas.openxmlformats.org/package/2006/relationships"><Relationship Id="rId3" Type="http://schemas.openxmlformats.org/officeDocument/2006/relationships/oleObject" Target="../embeddings/oleObject4.bin"></Relationship><Relationship Id="rId4" Type="http://schemas.openxmlformats.org/officeDocument/2006/relationships/slideLayout" Target="../slideLayouts/slideLayout7.xml"></Relationship></Relationships>
</file>

<file path=ppt/slides/_rels/slide17.xml.rels><?xml version="1.0" encoding="UTF-8"?>
<Relationships xmlns="http://schemas.openxmlformats.org/package/2006/relationships"><Relationship Id="rId3" Type="http://schemas.openxmlformats.org/officeDocument/2006/relationships/oleObject" Target="../embeddings/oleObject5.bin"></Relationship><Relationship Id="rId4" Type="http://schemas.openxmlformats.org/officeDocument/2006/relationships/slideLayout" Target="../slideLayouts/slideLayout7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oleObject" Target="../embeddings/oleObject6.bin"></Relationship><Relationship Id="rId4" Type="http://schemas.openxmlformats.org/officeDocument/2006/relationships/slideLayout" Target="../slideLayouts/slideLayout7.xml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image" Target="../media/image25.png"></Relationship><Relationship Id="rId3" Type="http://schemas.openxmlformats.org/officeDocument/2006/relationships/image" Target="../media/image26.svg"></Relationship><Relationship Id="rId4" Type="http://schemas.openxmlformats.org/officeDocument/2006/relationships/image" Target="../media/image27.png"></Relationship><Relationship Id="rId5" Type="http://schemas.openxmlformats.org/officeDocument/2006/relationships/image" Target="../media/image28.svg"></Relationship><Relationship Id="rId6" Type="http://schemas.openxmlformats.org/officeDocument/2006/relationships/image" Target="../media/image29.png"></Relationship><Relationship Id="rId7" Type="http://schemas.openxmlformats.org/officeDocument/2006/relationships/image" Target="../media/image30.svg"></Relationship><Relationship Id="rId8" Type="http://schemas.openxmlformats.org/officeDocument/2006/relationships/hyperlink" Target="http://www.ubitron.co.kr" TargetMode="External"></Relationship><Relationship Id="rId9" Type="http://schemas.openxmlformats.org/officeDocument/2006/relationships/image" Target="../media/image2.png"></Relationship><Relationship Id="rId10" Type="http://schemas.openxmlformats.org/officeDocument/2006/relationships/hyperlink" Target="http://www.ubitron.co.kr" TargetMode="External"></Relationship><Relationship Id="rId11" Type="http://schemas.openxmlformats.org/officeDocument/2006/relationships/slideLayout" Target="../slideLayouts/slideLayout7.xml"></Relationship></Relationships>
</file>

<file path=ppt/slides/_rels/slide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></Relationship></Relationships>
</file>

<file path=ppt/slides/_rels/slide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7.xml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image" Target="../media/image3.png"></Relationship><Relationship Id="rId3" Type="http://schemas.openxmlformats.org/officeDocument/2006/relationships/image" Target="../media/image4.png"></Relationship><Relationship Id="rId4" Type="http://schemas.openxmlformats.org/officeDocument/2006/relationships/image" Target="../media/image5.png"></Relationship><Relationship Id="rId5" Type="http://schemas.openxmlformats.org/officeDocument/2006/relationships/slideLayout" Target="../slideLayouts/slideLayout7.xml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image" Target="../media/image6.png"></Relationship><Relationship Id="rId3" Type="http://schemas.openxmlformats.org/officeDocument/2006/relationships/slideLayout" Target="../slideLayouts/slideLayout7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image" Target="../media/image7.png"></Relationship><Relationship Id="rId3" Type="http://schemas.openxmlformats.org/officeDocument/2006/relationships/slideLayout" Target="../slideLayouts/slideLayout7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image" Target="../media/image8.png"></Relationship><Relationship Id="rId3" Type="http://schemas.openxmlformats.org/officeDocument/2006/relationships/slideLayout" Target="../slideLayouts/slideLayout7.xml"></Relationship></Relationships>
</file>

<file path=ppt/slides/_rels/slide8.xml.rels><?xml version="1.0" encoding="UTF-8"?>
<Relationships xmlns="http://schemas.openxmlformats.org/package/2006/relationships"><Relationship Id="rId2" Type="http://schemas.openxmlformats.org/officeDocument/2006/relationships/image" Target="../media/image9.png"></Relationship><Relationship Id="rId3" Type="http://schemas.openxmlformats.org/officeDocument/2006/relationships/slideLayout" Target="../slideLayouts/slideLayout7.xml"></Relationship></Relationships>
</file>

<file path=ppt/slides/_rels/slide9.xml.rels><?xml version="1.0" encoding="UTF-8"?>
<Relationships xmlns="http://schemas.openxmlformats.org/package/2006/relationships"><Relationship Id="rId2" Type="http://schemas.openxmlformats.org/officeDocument/2006/relationships/image" Target="../media/image10.png"></Relationship><Relationship Id="rId3" Type="http://schemas.openxmlformats.org/officeDocument/2006/relationships/slideLayout" Target="../slideLayouts/slideLayout7.xml"></Relationship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>
          <a:xfrm rot="0">
            <a:off x="0" y="0"/>
            <a:ext cx="18288635" cy="10287635"/>
          </a:xfrm>
          <a:custGeom>
            <a:gdLst>
              <a:gd fmla="*/ 0 w 18288001" name="TX0"/>
              <a:gd fmla="*/ 0 h 10287001" name="TY0"/>
              <a:gd fmla="*/ 18288000 w 18288001" name="TX1"/>
              <a:gd fmla="*/ 0 h 10287001" name="TY1"/>
              <a:gd fmla="*/ 18288000 w 18288001" name="TX2"/>
              <a:gd fmla="*/ 10287000 h 10287001" name="TY2"/>
              <a:gd fmla="*/ 0 w 18288001" name="TX3"/>
              <a:gd fmla="*/ 10287000 h 10287001" name="TY3"/>
              <a:gd fmla="*/ 0 w 18288001" name="TX4"/>
              <a:gd fmla="*/ 0 h 10287001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18288001" h="10287001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1000"/>
                      </a14:imgEffect>
                    </a14:imgLayer>
                  </a14:imgProps>
                </a:ext>
              </a:extLst>
            </a:blip>
            <a:stretch>
              <a:fillRect l="-3000" t="-1000" r="0" b="-100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3" name="AutoShape 3"/>
          <p:cNvSpPr/>
          <p:nvPr/>
        </p:nvSpPr>
        <p:spPr>
          <a:xfrm>
            <a:off x="1028700" y="9134475"/>
            <a:ext cx="16230600" cy="0"/>
          </a:xfrm>
          <a:prstGeom prst="line">
            <a:avLst/>
          </a:prstGeom>
          <a:ln cap="rnd" w="47625">
            <a:gradFill>
              <a:gsLst>
                <a:gs pos="0">
                  <a:srgbClr val="FFFFFF">
                    <a:alpha val="100000"/>
                  </a:srgbClr>
                </a:gs>
                <a:gs pos="100000">
                  <a:srgbClr val="4A7AC2">
                    <a:alpha val="100000"/>
                  </a:srgbClr>
                </a:gs>
              </a:gsLst>
              <a:lin ang="5400000"/>
            </a:gradFill>
            <a:prstDash val="solid"/>
            <a:headEnd type="none" len="sm" w="sm"/>
            <a:tailEnd type="none" len="sm" w="sm"/>
          </a:ln>
        </p:spPr>
      </p:sp>
      <p:sp>
        <p:nvSpPr>
          <p:cNvPr id="4" name="Freeform 4"/>
          <p:cNvSpPr/>
          <p:nvPr/>
        </p:nvSpPr>
        <p:spPr>
          <a:xfrm flipH="false" flipV="false" rot="0">
            <a:off x="7646035" y="3296285"/>
            <a:ext cx="2996565" cy="530860"/>
          </a:xfrm>
          <a:custGeom>
            <a:avLst/>
            <a:gdLst/>
            <a:ahLst/>
            <a:cxnLst/>
            <a:rect r="r" b="b" t="t" l="l"/>
            <a:pathLst>
              <a:path h="531009" w="2996408">
                <a:moveTo>
                  <a:pt x="0" y="0"/>
                </a:moveTo>
                <a:lnTo>
                  <a:pt x="2996408" y="0"/>
                </a:lnTo>
                <a:lnTo>
                  <a:pt x="2996408" y="531009"/>
                </a:lnTo>
                <a:lnTo>
                  <a:pt x="0" y="5310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id="5" name="TextBox 5"/>
          <p:cNvSpPr txBox="true"/>
          <p:nvPr/>
        </p:nvSpPr>
        <p:spPr>
          <a:xfrm>
            <a:off x="5284470" y="4140200"/>
            <a:ext cx="7719060" cy="2106295"/>
          </a:xfrm>
          <a:prstGeom prst="rect">
            <a:avLst/>
          </a:prstGeom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8294"/>
              </a:lnSpc>
              <a:buFontTx/>
              <a:buNone/>
            </a:pPr>
            <a:r>
              <a:rPr lang="en-US" sz="8290" spc="-11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 </a:t>
            </a:r>
            <a:r>
              <a:rPr lang="en-US" sz="3600" spc="-11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INTEGRATED</a:t>
            </a:r>
            <a:endParaRPr lang="ko-KR" altLang="en-US" sz="360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  <a:p>
            <a:pPr marL="0" indent="0" algn="ctr">
              <a:lnSpc>
                <a:spcPts val="8294"/>
              </a:lnSpc>
              <a:buFontTx/>
              <a:buNone/>
            </a:pPr>
            <a:r>
              <a:rPr lang="en-US" sz="8290" spc="-11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 VCS</a:t>
            </a:r>
            <a:endParaRPr lang="ko-KR" altLang="en-US" sz="829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6" name="TextBox 6"/>
          <p:cNvSpPr txBox="true"/>
          <p:nvPr/>
        </p:nvSpPr>
        <p:spPr>
          <a:xfrm rot="0">
            <a:off x="1028700" y="9210675"/>
            <a:ext cx="2897505" cy="389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14"/>
              </a:lnSpc>
              <a:spcBef>
                <a:spcPct val="0"/>
              </a:spcBef>
            </a:pPr>
            <a:r>
              <a:rPr lang="en-US" sz="2296">
                <a:solidFill>
                  <a:srgbClr val="FFFBF7"/>
                </a:solidFill>
                <a:latin typeface="Nanum Gothic"/>
                <a:ea typeface="Nanum Gothic"/>
                <a:cs typeface="Nanum Gothic"/>
                <a:sym typeface="Nanum Gothic"/>
              </a:rPr>
              <a:t>2025.09.03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도형 123"/>
          <p:cNvSpPr>
            <a:spLocks/>
          </p:cNvSpPr>
          <p:nvPr/>
        </p:nvSpPr>
        <p:spPr>
          <a:xfrm rot="-5400000">
            <a:off x="1794510" y="-1136650"/>
            <a:ext cx="1541145" cy="5128260"/>
          </a:xfrm>
          <a:custGeom>
            <a:gdLst>
              <a:gd fmla="*/ 202780 w 608012" name="TX0"/>
              <a:gd fmla="*/ 2004483 h 2023553" name="TY0"/>
              <a:gd fmla="*/ 304169 w 608012" name="TX1"/>
              <a:gd fmla="*/ 2023552 h 2023553" name="TY1"/>
              <a:gd fmla="*/ 403262 w 608012" name="TX2"/>
              <a:gd fmla="*/ 2005561 h 2023553" name="TY2"/>
              <a:gd fmla="*/ 405231 w 608012" name="TX3"/>
              <a:gd fmla="*/ 2004842 h 2023553" name="TY3"/>
              <a:gd fmla="*/ 608011 w 608012" name="TX4"/>
              <a:gd fmla="*/ 1668156 h 2023553" name="TY4"/>
              <a:gd fmla="*/ 608011 w 608012" name="TX5"/>
              <a:gd fmla="*/ 0 h 2023553" name="TY5"/>
              <a:gd fmla="*/ 0 w 608012" name="TX6"/>
              <a:gd fmla="*/ 0 h 2023553" name="TY6"/>
              <a:gd fmla="*/ 0 w 608012" name="TX7"/>
              <a:gd fmla="*/ 1666918 h 2023553" name="TY7"/>
              <a:gd fmla="*/ 202780 w 608012" name="TX8"/>
              <a:gd fmla="*/ 2004483 h 2023553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08012" h="2023553">
                <a:moveTo>
                  <a:pt x="202780" y="2004483"/>
                </a:moveTo>
                <a:cubicBezTo>
                  <a:pt x="233951" y="2015997"/>
                  <a:pt x="269389" y="2023552"/>
                  <a:pt x="304169" y="2023552"/>
                </a:cubicBezTo>
                <a:cubicBezTo>
                  <a:pt x="338951" y="2023552"/>
                  <a:pt x="372420" y="2017075"/>
                  <a:pt x="403262" y="2005561"/>
                </a:cubicBezTo>
                <a:cubicBezTo>
                  <a:pt x="403919" y="2005202"/>
                  <a:pt x="404575" y="2005202"/>
                  <a:pt x="405231" y="2004842"/>
                </a:cubicBezTo>
                <a:cubicBezTo>
                  <a:pt x="521059" y="1958787"/>
                  <a:pt x="606371" y="1837173"/>
                  <a:pt x="608011" y="1668156"/>
                </a:cubicBezTo>
                <a:lnTo>
                  <a:pt x="608011" y="0"/>
                </a:lnTo>
                <a:lnTo>
                  <a:pt x="0" y="0"/>
                </a:lnTo>
                <a:lnTo>
                  <a:pt x="0" y="1666918"/>
                </a:lnTo>
                <a:cubicBezTo>
                  <a:pt x="1641" y="1837892"/>
                  <a:pt x="85640" y="1959507"/>
                  <a:pt x="202780" y="2004483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7DCD00"/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8" name="TextBox 8"/>
          <p:cNvSpPr txBox="true"/>
          <p:nvPr/>
        </p:nvSpPr>
        <p:spPr>
          <a:xfrm rot="0">
            <a:off x="1028700" y="1175385"/>
            <a:ext cx="3769995" cy="590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4499">
                <a:solidFill>
                  <a:srgbClr val="FFFFFF"/>
                </a:solidFill>
                <a:latin typeface="블랙슈트"/>
                <a:ea typeface="블랙슈트"/>
                <a:cs typeface="블랙슈트"/>
                <a:sym typeface="블랙슈트"/>
              </a:rPr>
              <a:t>CHAPTER</a:t>
            </a:r>
          </a:p>
        </p:txBody>
      </p:sp>
      <p:sp>
        <p:nvSpPr>
          <p:cNvPr id="9" name="텍스트 상자 22"/>
          <p:cNvSpPr txBox="1">
            <a:spLocks/>
          </p:cNvSpPr>
          <p:nvPr/>
        </p:nvSpPr>
        <p:spPr>
          <a:xfrm>
            <a:off x="2914650" y="4772660"/>
            <a:ext cx="11891010" cy="62103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6000">
                <a:solidFill>
                  <a:srgbClr val="009900"/>
                </a:solidFill>
                <a:latin typeface="블랙슈트" charset="0"/>
                <a:ea typeface="블랙슈트" charset="0"/>
                <a:cs typeface="블랙슈트" charset="0"/>
              </a:rPr>
              <a:t>#2 VCS 시스템 구성</a:t>
            </a:r>
            <a:endParaRPr lang="ko-KR" altLang="en-US" sz="6000">
              <a:solidFill>
                <a:srgbClr val="009900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11" name="그룹 126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2" name="도형 124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3" name="텍스트 상자 125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/>
        </p:nvSpPr>
        <p:spPr>
          <a:xfrm rot="0">
            <a:off x="739775" y="713740"/>
            <a:ext cx="848995" cy="5334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199"/>
              </a:lnSpc>
              <a:buFontTx/>
              <a:buNone/>
            </a:pPr>
            <a:r>
              <a:rPr lang="en-US" sz="4195">
                <a:solidFill>
                  <a:srgbClr val="FFFFFF"/>
                </a:solidFill>
                <a:latin typeface="Nanum Gothic" charset="0"/>
                <a:ea typeface="Nanum Gothic" charset="0"/>
                <a:cs typeface="Nanum Gothic" charset="0"/>
              </a:rPr>
              <a:t>03</a:t>
            </a:r>
            <a:endParaRPr lang="ko-KR" altLang="en-US" sz="4195">
              <a:solidFill>
                <a:srgbClr val="FFFFFF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5" name="Rect 0"/>
          <p:cNvSpPr txBox="1">
            <a:spLocks/>
          </p:cNvSpPr>
          <p:nvPr/>
        </p:nvSpPr>
        <p:spPr>
          <a:xfrm>
            <a:off x="2376170" y="669290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시스템 구성도 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16" name="Rect 0"/>
          <p:cNvSpPr txBox="1">
            <a:spLocks/>
          </p:cNvSpPr>
          <p:nvPr/>
        </p:nvSpPr>
        <p:spPr>
          <a:xfrm rot="0">
            <a:off x="779145" y="532765"/>
            <a:ext cx="985520" cy="6197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</a:t>
            </a:r>
            <a:r>
              <a:rPr lang="ko-KR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1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cxnSp>
        <p:nvCxnSpPr>
          <p:cNvPr id="20" name="도형 27"/>
          <p:cNvCxnSpPr>
            <a:cxnSpLocks/>
          </p:cNvCxnSpPr>
          <p:nvPr/>
        </p:nvCxnSpPr>
        <p:spPr>
          <a:xfrm rot="0" flipH="1">
            <a:off x="12673330" y="4247515"/>
            <a:ext cx="27305" cy="80899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그림 29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1671935" y="7308215"/>
            <a:ext cx="2009775" cy="1047750"/>
          </a:xfrm>
          <a:prstGeom prst="rect"/>
          <a:noFill/>
          <a:ln>
            <a:noFill/>
            <a:prstDash/>
          </a:ln>
        </p:spPr>
      </p:pic>
      <p:pic>
        <p:nvPicPr>
          <p:cNvPr id="24" name="그림 3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2015470" y="4562475"/>
            <a:ext cx="1200150" cy="420370"/>
          </a:xfrm>
          <a:prstGeom prst="rect"/>
          <a:noFill/>
          <a:ln>
            <a:noFill/>
            <a:prstDash/>
          </a:ln>
        </p:spPr>
      </p:pic>
      <p:pic>
        <p:nvPicPr>
          <p:cNvPr id="25" name="그림 32"/>
          <p:cNvPicPr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2342495" y="6293485"/>
            <a:ext cx="726440" cy="225425"/>
          </a:xfrm>
          <a:prstGeom prst="rect"/>
          <a:noFill/>
        </p:spPr>
      </p:pic>
      <p:pic>
        <p:nvPicPr>
          <p:cNvPr id="26" name="그림 33">
            <a:hlinkClick r:id="rId30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7" b="34065"/>
          <a:stretch>
            <a:fillRect/>
          </a:stretch>
        </p:blipFill>
        <p:spPr>
          <a:xfrm rot="0">
            <a:off x="12256770" y="5055870"/>
            <a:ext cx="833755" cy="262890"/>
          </a:xfrm>
          <a:prstGeom prst="rect"/>
          <a:noFill/>
          <a:ln>
            <a:noFill/>
            <a:prstDash/>
          </a:ln>
        </p:spPr>
      </p:pic>
      <p:sp>
        <p:nvSpPr>
          <p:cNvPr id="27" name="텍스트 상자 34"/>
          <p:cNvSpPr txBox="1">
            <a:spLocks/>
          </p:cNvSpPr>
          <p:nvPr/>
        </p:nvSpPr>
        <p:spPr>
          <a:xfrm rot="0">
            <a:off x="12131040" y="6654800"/>
            <a:ext cx="1084580" cy="33337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영상관</a:t>
            </a: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제</a:t>
            </a: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서버</a:t>
            </a:r>
            <a:endParaRPr lang="ko-KR" altLang="en-US" sz="1000" b="1">
              <a:solidFill>
                <a:srgbClr val="231F20"/>
              </a:solidFill>
              <a:latin typeface="Malgun Gothic" charset="0"/>
              <a:ea typeface="맑은 고딕" charset="0"/>
              <a:sym typeface="맑은 고딕" charset="0"/>
            </a:endParaRPr>
          </a:p>
          <a:p>
            <a:pPr marL="12700" indent="0" rtl="0" algn="ctr" defTabSz="914400" eaLnBrk="1" latinLnBrk="1" hangingPunct="1">
              <a:buFontTx/>
              <a:buNone/>
            </a:pP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(VMS</a:t>
            </a: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 </a:t>
            </a:r>
            <a:r>
              <a:rPr lang="ko-KR"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기존장비</a:t>
            </a:r>
            <a:r>
              <a:rPr sz="1000" spc="-10" b="1">
                <a:solidFill>
                  <a:srgbClr val="231F20"/>
                </a:solidFill>
                <a:latin typeface="Malgun Gothic" charset="0"/>
                <a:ea typeface="맑은 고딕" charset="0"/>
                <a:sym typeface="맑은 고딕" charset="0"/>
              </a:rPr>
              <a:t>)</a:t>
            </a:r>
            <a:endParaRPr lang="ko-KR" altLang="en-US" sz="1000" b="1">
              <a:solidFill>
                <a:srgbClr val="231F20"/>
              </a:solidFill>
              <a:latin typeface="Malgun Gothic" charset="0"/>
              <a:ea typeface="맑은 고딕" charset="0"/>
              <a:sym typeface="맑은 고딕" charset="0"/>
            </a:endParaRPr>
          </a:p>
        </p:txBody>
      </p:sp>
      <p:sp>
        <p:nvSpPr>
          <p:cNvPr id="29" name="도형 36"/>
          <p:cNvSpPr>
            <a:spLocks/>
          </p:cNvSpPr>
          <p:nvPr/>
        </p:nvSpPr>
        <p:spPr>
          <a:xfrm rot="0">
            <a:off x="837565" y="2132330"/>
            <a:ext cx="7567295" cy="7318375"/>
          </a:xfrm>
          <a:prstGeom prst="rect"/>
          <a:noFill/>
          <a:ln w="2540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800">
              <a:latin typeface="맑은 고딕" charset="0"/>
              <a:ea typeface="맑은 고딕" charset="0"/>
            </a:endParaRPr>
          </a:p>
        </p:txBody>
      </p:sp>
      <p:sp>
        <p:nvSpPr>
          <p:cNvPr id="30" name="도형 37"/>
          <p:cNvSpPr>
            <a:spLocks/>
          </p:cNvSpPr>
          <p:nvPr/>
        </p:nvSpPr>
        <p:spPr>
          <a:xfrm rot="0">
            <a:off x="8502015" y="2132330"/>
            <a:ext cx="7739380" cy="7307580"/>
          </a:xfrm>
          <a:prstGeom prst="rect"/>
          <a:noFill/>
          <a:ln w="2540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800">
              <a:latin typeface="맑은 고딕" charset="0"/>
              <a:ea typeface="맑은 고딕" charset="0"/>
            </a:endParaRPr>
          </a:p>
        </p:txBody>
      </p:sp>
      <p:cxnSp>
        <p:nvCxnSpPr>
          <p:cNvPr id="33" name="도형 40"/>
          <p:cNvCxnSpPr>
            <a:cxnSpLocks/>
          </p:cNvCxnSpPr>
          <p:nvPr/>
        </p:nvCxnSpPr>
        <p:spPr>
          <a:xfrm rot="0" flipH="1">
            <a:off x="11335385" y="5317490"/>
            <a:ext cx="1338580" cy="91440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도형 41"/>
          <p:cNvCxnSpPr>
            <a:cxnSpLocks/>
          </p:cNvCxnSpPr>
          <p:nvPr/>
        </p:nvCxnSpPr>
        <p:spPr>
          <a:xfrm rot="0">
            <a:off x="12673330" y="5317490"/>
            <a:ext cx="1905" cy="97663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도형 48"/>
          <p:cNvSpPr>
            <a:spLocks/>
          </p:cNvSpPr>
          <p:nvPr/>
        </p:nvSpPr>
        <p:spPr>
          <a:xfrm rot="0">
            <a:off x="11318240" y="4168775"/>
            <a:ext cx="154940" cy="1969135"/>
          </a:xfrm>
          <a:prstGeom prst="rect"/>
          <a:solidFill>
            <a:schemeClr val="bg1"/>
          </a:solidFill>
          <a:ln w="25400" cap="flat" cmpd="sng">
            <a:solidFill>
              <a:schemeClr val="bg1">
                <a:alpha val="10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800"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60" name="텍스트 상자 67"/>
          <p:cNvSpPr txBox="1">
            <a:spLocks/>
          </p:cNvSpPr>
          <p:nvPr/>
        </p:nvSpPr>
        <p:spPr>
          <a:xfrm rot="0">
            <a:off x="12615545" y="4632325"/>
            <a:ext cx="2124075" cy="231775"/>
          </a:xfrm>
          <a:prstGeom prst="rect"/>
          <a:noFill/>
        </p:spPr>
        <p:txBody>
          <a:bodyPr wrap="square" lIns="91440" tIns="45720" rIns="91440" bIns="45720" vert="horz" anchor="t">
            <a:sp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r>
              <a:rPr sz="900">
                <a:latin typeface="맑은 고딕" charset="0"/>
                <a:ea typeface="맑은 고딕" charset="0"/>
                <a:sym typeface="맑은 고딕" charset="0"/>
              </a:rPr>
              <a:t>센터 VPN</a:t>
            </a:r>
            <a:endParaRPr lang="ko-KR" altLang="en-US" sz="900">
              <a:latin typeface="맑은 고딕" charset="0"/>
              <a:ea typeface="맑은 고딕" charset="0"/>
              <a:sym typeface="맑은 고딕" charset="0"/>
            </a:endParaRPr>
          </a:p>
        </p:txBody>
      </p:sp>
      <p:pic>
        <p:nvPicPr>
          <p:cNvPr id="61" name="그림 68"/>
          <p:cNvPicPr>
            <a:picLocks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0118725" y="5045710"/>
            <a:ext cx="721360" cy="278130"/>
          </a:xfrm>
          <a:prstGeom prst="rect"/>
          <a:noFill/>
        </p:spPr>
      </p:pic>
      <p:pic>
        <p:nvPicPr>
          <p:cNvPr id="62" name="그림 69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13617575" y="6252845"/>
            <a:ext cx="687705" cy="327025"/>
          </a:xfrm>
          <a:prstGeom prst="rect"/>
          <a:noFill/>
          <a:ln>
            <a:noFill/>
            <a:prstDash/>
          </a:ln>
        </p:spPr>
      </p:pic>
      <p:sp>
        <p:nvSpPr>
          <p:cNvPr id="63" name="텍스트 상자 70"/>
          <p:cNvSpPr txBox="1">
            <a:spLocks/>
          </p:cNvSpPr>
          <p:nvPr/>
        </p:nvSpPr>
        <p:spPr>
          <a:xfrm rot="0">
            <a:off x="9952990" y="5361305"/>
            <a:ext cx="1084580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spc="-10" b="1">
                <a:solidFill>
                  <a:schemeClr val="tx2"/>
                </a:solidFill>
                <a:latin typeface="Malgun Gothic" charset="0"/>
                <a:ea typeface="맑은 고딕" charset="0"/>
                <a:sym typeface="맑은 고딕" charset="0"/>
              </a:rPr>
              <a:t>VC</a:t>
            </a:r>
            <a:r>
              <a:rPr lang="ko-KR" sz="1100" spc="-10" b="1">
                <a:solidFill>
                  <a:schemeClr val="tx2"/>
                </a:solidFill>
                <a:latin typeface="Malgun Gothic" charset="0"/>
                <a:ea typeface="맑은 고딕" charset="0"/>
                <a:sym typeface="맑은 고딕" charset="0"/>
              </a:rPr>
              <a:t>S  </a:t>
            </a:r>
            <a:r>
              <a:rPr lang="ko-KR" sz="1100" spc="-10" b="1">
                <a:solidFill>
                  <a:schemeClr val="tx2"/>
                </a:solidFill>
                <a:latin typeface="Malgun Gothic" charset="0"/>
                <a:ea typeface="맑은 고딕" charset="0"/>
                <a:sym typeface="맑은 고딕" charset="0"/>
              </a:rPr>
              <a:t>서</a:t>
            </a:r>
            <a:r>
              <a:rPr lang="ko-KR" sz="1100" spc="-10" b="1">
                <a:solidFill>
                  <a:schemeClr val="tx2"/>
                </a:solidFill>
                <a:latin typeface="Malgun Gothic" charset="0"/>
                <a:ea typeface="맑은 고딕" charset="0"/>
                <a:sym typeface="맑은 고딕" charset="0"/>
              </a:rPr>
              <a:t>버</a:t>
            </a:r>
            <a:endParaRPr lang="ko-KR" altLang="en-US" sz="1100" b="1">
              <a:solidFill>
                <a:schemeClr val="tx2"/>
              </a:solidFill>
              <a:latin typeface="Malgun Gothic" charset="0"/>
              <a:ea typeface="맑은 고딕" charset="0"/>
              <a:sym typeface="맑은 고딕" charset="0"/>
            </a:endParaRPr>
          </a:p>
        </p:txBody>
      </p:sp>
      <p:pic>
        <p:nvPicPr>
          <p:cNvPr id="64" name="그림 71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12167235" y="4114165"/>
            <a:ext cx="1066165" cy="315595"/>
          </a:xfrm>
          <a:prstGeom prst="rect"/>
          <a:noFill/>
          <a:ln>
            <a:noFill/>
            <a:prstDash/>
          </a:ln>
        </p:spPr>
      </p:pic>
      <p:sp>
        <p:nvSpPr>
          <p:cNvPr id="67" name="텍스트 상자 74"/>
          <p:cNvSpPr txBox="1">
            <a:spLocks/>
          </p:cNvSpPr>
          <p:nvPr/>
        </p:nvSpPr>
        <p:spPr>
          <a:xfrm rot="0">
            <a:off x="13451840" y="6661785"/>
            <a:ext cx="1084580" cy="15176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sz="900" spc="-10" b="1">
                <a:solidFill>
                  <a:schemeClr val="tx2"/>
                </a:solidFill>
                <a:latin typeface="Malgun Gothic" charset="0"/>
                <a:ea typeface="맑은 고딕" charset="0"/>
                <a:sym typeface="맑은 고딕" charset="0"/>
              </a:rPr>
              <a:t>소방청 표준연계</a:t>
            </a:r>
            <a:endParaRPr lang="ko-KR" altLang="en-US" sz="900" b="1">
              <a:solidFill>
                <a:schemeClr val="tx2"/>
              </a:solidFill>
              <a:latin typeface="Malgun Gothic" charset="0"/>
              <a:ea typeface="맑은 고딕" charset="0"/>
              <a:sym typeface="맑은 고딕" charset="0"/>
            </a:endParaRPr>
          </a:p>
        </p:txBody>
      </p:sp>
      <p:cxnSp>
        <p:nvCxnSpPr>
          <p:cNvPr id="68" name="도형 75"/>
          <p:cNvCxnSpPr>
            <a:cxnSpLocks/>
          </p:cNvCxnSpPr>
          <p:nvPr/>
        </p:nvCxnSpPr>
        <p:spPr>
          <a:xfrm rot="0" flipV="1">
            <a:off x="10548620" y="5198110"/>
            <a:ext cx="1759585" cy="1905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도형 76"/>
          <p:cNvCxnSpPr>
            <a:cxnSpLocks/>
          </p:cNvCxnSpPr>
          <p:nvPr/>
        </p:nvCxnSpPr>
        <p:spPr>
          <a:xfrm rot="0">
            <a:off x="12673330" y="5317490"/>
            <a:ext cx="1288415" cy="935990"/>
          </a:xfrm>
          <a:prstGeom prst="lin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텍스트 상자 77"/>
          <p:cNvSpPr txBox="1">
            <a:spLocks/>
          </p:cNvSpPr>
          <p:nvPr/>
        </p:nvSpPr>
        <p:spPr>
          <a:xfrm rot="0">
            <a:off x="12818745" y="4112260"/>
            <a:ext cx="2124075" cy="230505"/>
          </a:xfrm>
          <a:prstGeom prst="rect"/>
          <a:noFill/>
        </p:spPr>
        <p:txBody>
          <a:bodyPr wrap="square" lIns="91440" tIns="45720" rIns="91440" bIns="45720" vert="horz" anchor="t">
            <a:sp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r>
              <a:rPr sz="900">
                <a:latin typeface="맑은 고딕" charset="0"/>
                <a:ea typeface="맑은 고딕" charset="0"/>
                <a:sym typeface="맑은 고딕" charset="0"/>
              </a:rPr>
              <a:t>국가 임대통신망</a:t>
            </a:r>
            <a:endParaRPr lang="ko-KR" altLang="en-US" sz="900">
              <a:latin typeface="맑은 고딕" charset="0"/>
              <a:ea typeface="맑은 고딕" charset="0"/>
              <a:sym typeface="맑은 고딕" charset="0"/>
            </a:endParaRPr>
          </a:p>
        </p:txBody>
      </p:sp>
      <p:grpSp>
        <p:nvGrpSpPr>
          <p:cNvPr id="116" name="그룹 112"/>
          <p:cNvGrpSpPr>
            <a:grpSpLocks/>
          </p:cNvGrpSpPr>
          <p:nvPr/>
        </p:nvGrpSpPr>
        <p:grpSpPr>
          <a:xfrm rot="0">
            <a:off x="6035040" y="1769110"/>
            <a:ext cx="4465955" cy="610235"/>
            <a:chOff x="6035040" y="1769110"/>
            <a:chExt cx="4465955" cy="610235"/>
          </a:xfrm>
        </p:grpSpPr>
        <p:grpSp>
          <p:nvGrpSpPr>
            <p:cNvPr id="117" name="그룹 110"/>
            <p:cNvGrpSpPr>
              <a:grpSpLocks/>
            </p:cNvGrpSpPr>
            <p:nvPr/>
          </p:nvGrpSpPr>
          <p:grpSpPr>
            <a:xfrm rot="0">
              <a:off x="6534785" y="1769110"/>
              <a:ext cx="3966210" cy="610235"/>
              <a:chOff x="6534785" y="1769110"/>
              <a:chExt cx="3966210" cy="610235"/>
            </a:xfrm>
          </p:grpSpPr>
          <p:sp>
            <p:nvSpPr>
              <p:cNvPr id="118" name="도형 106"/>
              <p:cNvSpPr>
                <a:spLocks/>
              </p:cNvSpPr>
              <p:nvPr/>
            </p:nvSpPr>
            <p:spPr>
              <a:xfrm rot="0">
                <a:off x="6601460" y="1769110"/>
                <a:ext cx="557530" cy="610235"/>
              </a:xfrm>
              <a:prstGeom prst="rect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1440" tIns="45720" rIns="91440" bIns="45720" numCol="1" vert="horz" anchor="ctr">
                <a:noAutofit/>
              </a:bodyPr>
              <a:lstStyle/>
              <a:p>
                <a:pPr marL="0" indent="0" rtl="0" algn="ctr" defTabSz="914400" eaLnBrk="1" latinLnBrk="1" hangingPunct="1">
                  <a:buFontTx/>
                  <a:buNone/>
                </a:pPr>
                <a:endParaRPr lang="ko-KR" altLang="en-US" sz="1600">
                  <a:latin typeface="맑은 고딕" charset="0"/>
                  <a:ea typeface="맑은 고딕" charset="0"/>
                </a:endParaRPr>
              </a:p>
            </p:txBody>
          </p:sp>
          <p:sp>
            <p:nvSpPr>
              <p:cNvPr id="120" name="도형 108"/>
              <p:cNvSpPr>
                <a:spLocks/>
              </p:cNvSpPr>
              <p:nvPr/>
            </p:nvSpPr>
            <p:spPr>
              <a:xfrm rot="0">
                <a:off x="6553835" y="2305685"/>
                <a:ext cx="3947160" cy="48260"/>
              </a:xfrm>
              <a:prstGeom prst="rect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1440" tIns="45720" rIns="91440" bIns="45720" numCol="1" vert="horz" anchor="ctr">
                <a:noAutofit/>
              </a:bodyPr>
              <a:lstStyle/>
              <a:p>
                <a:pPr marL="0" indent="0" rtl="0" algn="ctr" defTabSz="914400" eaLnBrk="1" latinLnBrk="1" hangingPunct="1">
                  <a:buFontTx/>
                  <a:buNone/>
                </a:pPr>
                <a:endParaRPr lang="ko-KR" altLang="en-US" sz="1600">
                  <a:latin typeface="맑은 고딕" charset="0"/>
                  <a:ea typeface="맑은 고딕" charset="0"/>
                </a:endParaRPr>
              </a:p>
            </p:txBody>
          </p:sp>
          <p:sp>
            <p:nvSpPr>
              <p:cNvPr id="121" name="텍스트 상자 109"/>
              <p:cNvSpPr txBox="1">
                <a:spLocks/>
              </p:cNvSpPr>
              <p:nvPr/>
            </p:nvSpPr>
            <p:spPr>
              <a:xfrm rot="0">
                <a:off x="6534785" y="1837690"/>
                <a:ext cx="3935730" cy="447040"/>
              </a:xfrm>
              <a:prstGeom prst="rect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1440" tIns="45720" rIns="91440" bIns="45720" numCol="1" vert="horz" anchor="ctr">
                <a:noAutofit/>
              </a:bodyPr>
              <a:lstStyle/>
              <a:p>
                <a:pPr marL="0" indent="0" rtl="0" algn="ctr" defTabSz="995680" eaLnBrk="1" latinLnBrk="1" hangingPunct="1">
                  <a:buFontTx/>
                  <a:buNone/>
                </a:pPr>
                <a:r>
                  <a:rPr sz="1600" spc="-20" b="1">
                    <a:solidFill>
                      <a:srgbClr val="009900"/>
                    </a:solidFill>
                    <a:latin typeface="DW임팩타민체" charset="0"/>
                    <a:ea typeface="DW임팩타민체" charset="0"/>
                  </a:rPr>
                  <a:t>현장영상 적용 대상 별 시스템 구성도</a:t>
                </a:r>
                <a:endParaRPr lang="ko-KR" altLang="en-US" sz="1600" b="1">
                  <a:solidFill>
                    <a:srgbClr val="009900"/>
                  </a:solidFill>
                  <a:latin typeface="DW임팩타민체" charset="0"/>
                  <a:ea typeface="DW임팩타민체" charset="0"/>
                </a:endParaRPr>
              </a:p>
            </p:txBody>
          </p:sp>
        </p:grpSp>
        <p:sp>
          <p:nvSpPr>
            <p:cNvPr id="122" name="도형 111"/>
            <p:cNvSpPr>
              <a:spLocks/>
            </p:cNvSpPr>
            <p:nvPr/>
          </p:nvSpPr>
          <p:spPr>
            <a:xfrm rot="0">
              <a:off x="6035040" y="2192020"/>
              <a:ext cx="31750" cy="51435"/>
            </a:xfrm>
            <a:custGeom>
              <a:gdLst>
                <a:gd fmla="*/ 31433 w 36358" name="TX0"/>
                <a:gd fmla="*/ 7125 h 44321" name="TY0"/>
                <a:gd fmla="*/ 26718 w 36358" name="TX1"/>
                <a:gd fmla="*/ 5239 h 44321" name="TY1"/>
                <a:gd fmla="*/ 19174 w 36358" name="TX2"/>
                <a:gd fmla="*/ 4191 h 44321" name="TY2"/>
                <a:gd fmla="*/ 12363 w 36358" name="TX3"/>
                <a:gd fmla="*/ 5448 h 44321" name="TY3"/>
                <a:gd fmla="*/ 10058 w 36358" name="TX4"/>
                <a:gd fmla="*/ 8592 h 44321" name="TY4"/>
                <a:gd fmla="*/ 10687 w 36358" name="TX5"/>
                <a:gd fmla="*/ 10792 h 44321" name="TY5"/>
                <a:gd fmla="*/ 12154 w 36358" name="TX6"/>
                <a:gd fmla="*/ 12363 h 44321" name="TY6"/>
                <a:gd fmla="*/ 14249 w 36358" name="TX7"/>
                <a:gd fmla="*/ 13516 h 44321" name="TY7"/>
                <a:gd fmla="*/ 16450 w 36358" name="TX8"/>
                <a:gd fmla="*/ 14564 h 44321" name="TY8"/>
                <a:gd fmla="*/ 22422 w 36358" name="TX9"/>
                <a:gd fmla="*/ 17183 h 44321" name="TY9"/>
                <a:gd fmla="*/ 27661 w 36358" name="TX10"/>
                <a:gd fmla="*/ 19803 h 44321" name="TY10"/>
                <a:gd fmla="*/ 33947 w 36358" name="TX11"/>
                <a:gd fmla="*/ 24517 h 44321" name="TY11"/>
                <a:gd fmla="*/ 36357 w 36358" name="TX12"/>
                <a:gd fmla="*/ 30490 h 44321" name="TY12"/>
                <a:gd fmla="*/ 31537 w 36358" name="TX13"/>
                <a:gd fmla="*/ 40653 h 44321" name="TY13"/>
                <a:gd fmla="*/ 16869 w 36358" name="TX14"/>
                <a:gd fmla="*/ 44320 h 44321" name="TY14"/>
                <a:gd fmla="*/ 8277 w 36358" name="TX15"/>
                <a:gd fmla="*/ 42748 h 44321" name="TY15"/>
                <a:gd fmla="*/ 838 w 36358" name="TX16"/>
                <a:gd fmla="*/ 38662 h 44321" name="TY16"/>
                <a:gd fmla="*/ 3353 w 36358" name="TX17"/>
                <a:gd fmla="*/ 34995 h 44321" name="TY17"/>
                <a:gd fmla="*/ 9954 w 36358" name="TX18"/>
                <a:gd fmla="*/ 38767 h 44321" name="TY18"/>
                <a:gd fmla="*/ 16869 w 36358" name="TX19"/>
                <a:gd fmla="*/ 40129 h 44321" name="TY19"/>
                <a:gd fmla="*/ 22946 w 36358" name="TX20"/>
                <a:gd fmla="*/ 38976 h 44321" name="TY20"/>
                <a:gd fmla="*/ 25146 w 36358" name="TX21"/>
                <a:gd fmla="*/ 35728 h 44321" name="TY21"/>
                <a:gd fmla="*/ 24098 w 36358" name="TX22"/>
                <a:gd fmla="*/ 31747 h 44321" name="TY22"/>
                <a:gd fmla="*/ 20222 w 36358" name="TX23"/>
                <a:gd fmla="*/ 28813 h 44321" name="TY23"/>
                <a:gd fmla="*/ 14773 w 36358" name="TX24"/>
                <a:gd fmla="*/ 25984 h 44321" name="TY24"/>
                <a:gd fmla="*/ 8696 w 36358" name="TX25"/>
                <a:gd fmla="*/ 23155 h 44321" name="TY25"/>
                <a:gd fmla="*/ 2515 w 36358" name="TX26"/>
                <a:gd fmla="*/ 18964 h 44321" name="TY26"/>
                <a:gd fmla="*/ 0 w 36358" name="TX27"/>
                <a:gd fmla="*/ 12468 h 44321" name="TY27"/>
                <a:gd fmla="*/ 1781 w 36358" name="TX28"/>
                <a:gd fmla="*/ 6182 h 44321" name="TY28"/>
                <a:gd fmla="*/ 6286 w 36358" name="TX29"/>
                <a:gd fmla="*/ 2305 h 44321" name="TY29"/>
                <a:gd fmla="*/ 12363 w 36358" name="TX30"/>
                <a:gd fmla="*/ 419 h 44321" name="TY30"/>
                <a:gd fmla="*/ 18859 w 36358" name="TX31"/>
                <a:gd fmla="*/ 0 h 44321" name="TY31"/>
                <a:gd fmla="*/ 22317 w 36358" name="TX32"/>
                <a:gd fmla="*/ 210 h 44321" name="TY32"/>
                <a:gd fmla="*/ 26089 w 36358" name="TX33"/>
                <a:gd fmla="*/ 838 h 44321" name="TY33"/>
                <a:gd fmla="*/ 29756 w 36358" name="TX34"/>
                <a:gd fmla="*/ 1886 h 44321" name="TY34"/>
                <a:gd fmla="*/ 33004 w 36358" name="TX35"/>
                <a:gd fmla="*/ 3353 h 44321" name="TY35"/>
                <a:gd fmla="*/ 31433 w 36358" name="TX36"/>
                <a:gd fmla="*/ 7125 h 44321" name="TY36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  <a:cxn ang="0">
                  <a:pos x="TX18" y="TY18"/>
                </a:cxn>
                <a:cxn ang="0">
                  <a:pos x="TX19" y="TY19"/>
                </a:cxn>
                <a:cxn ang="0">
                  <a:pos x="TX20" y="TY20"/>
                </a:cxn>
                <a:cxn ang="0">
                  <a:pos x="TX21" y="TY21"/>
                </a:cxn>
                <a:cxn ang="0">
                  <a:pos x="TX22" y="TY22"/>
                </a:cxn>
                <a:cxn ang="0">
                  <a:pos x="TX23" y="TY23"/>
                </a:cxn>
                <a:cxn ang="0">
                  <a:pos x="TX24" y="TY24"/>
                </a:cxn>
                <a:cxn ang="0">
                  <a:pos x="TX25" y="TY25"/>
                </a:cxn>
                <a:cxn ang="0">
                  <a:pos x="TX26" y="TY26"/>
                </a:cxn>
                <a:cxn ang="0">
                  <a:pos x="TX27" y="TY27"/>
                </a:cxn>
                <a:cxn ang="0">
                  <a:pos x="TX28" y="TY28"/>
                </a:cxn>
                <a:cxn ang="0">
                  <a:pos x="TX29" y="TY29"/>
                </a:cxn>
                <a:cxn ang="0">
                  <a:pos x="TX30" y="TY30"/>
                </a:cxn>
                <a:cxn ang="0">
                  <a:pos x="TX31" y="TY31"/>
                </a:cxn>
                <a:cxn ang="0">
                  <a:pos x="TX32" y="TY32"/>
                </a:cxn>
                <a:cxn ang="0">
                  <a:pos x="TX33" y="TY33"/>
                </a:cxn>
                <a:cxn ang="0">
                  <a:pos x="TX34" y="TY34"/>
                </a:cxn>
                <a:cxn ang="0">
                  <a:pos x="TX35" y="TY35"/>
                </a:cxn>
                <a:cxn ang="0">
                  <a:pos x="TX36" y="TY36"/>
                </a:cxn>
              </a:cxnLst>
              <a:rect l="l" t="t" r="r" b="b"/>
              <a:pathLst>
                <a:path w="36358" h="44321">
                  <a:moveTo>
                    <a:pt x="31433" y="7125"/>
                  </a:moveTo>
                  <a:cubicBezTo>
                    <a:pt x="30280" y="6601"/>
                    <a:pt x="28708" y="5972"/>
                    <a:pt x="26718" y="5239"/>
                  </a:cubicBezTo>
                  <a:cubicBezTo>
                    <a:pt x="24727" y="4505"/>
                    <a:pt x="22212" y="4191"/>
                    <a:pt x="19174" y="4191"/>
                  </a:cubicBezTo>
                  <a:cubicBezTo>
                    <a:pt x="16240" y="4191"/>
                    <a:pt x="13935" y="4610"/>
                    <a:pt x="12363" y="5448"/>
                  </a:cubicBezTo>
                  <a:cubicBezTo>
                    <a:pt x="10792" y="6287"/>
                    <a:pt x="10058" y="7334"/>
                    <a:pt x="10058" y="8592"/>
                  </a:cubicBezTo>
                  <a:cubicBezTo>
                    <a:pt x="10058" y="9430"/>
                    <a:pt x="10268" y="10163"/>
                    <a:pt x="10687" y="10792"/>
                  </a:cubicBezTo>
                  <a:cubicBezTo>
                    <a:pt x="11106" y="11420"/>
                    <a:pt x="11630" y="11944"/>
                    <a:pt x="12154" y="12363"/>
                  </a:cubicBezTo>
                  <a:cubicBezTo>
                    <a:pt x="12678" y="12783"/>
                    <a:pt x="13411" y="13202"/>
                    <a:pt x="14249" y="13516"/>
                  </a:cubicBezTo>
                  <a:cubicBezTo>
                    <a:pt x="14983" y="13830"/>
                    <a:pt x="15716" y="14145"/>
                    <a:pt x="16450" y="14564"/>
                  </a:cubicBezTo>
                  <a:cubicBezTo>
                    <a:pt x="18545" y="15507"/>
                    <a:pt x="20536" y="16450"/>
                    <a:pt x="22422" y="17183"/>
                  </a:cubicBezTo>
                  <a:cubicBezTo>
                    <a:pt x="24308" y="18021"/>
                    <a:pt x="25984" y="18860"/>
                    <a:pt x="27661" y="19803"/>
                  </a:cubicBezTo>
                  <a:cubicBezTo>
                    <a:pt x="30280" y="21165"/>
                    <a:pt x="32375" y="22736"/>
                    <a:pt x="33947" y="24517"/>
                  </a:cubicBezTo>
                  <a:cubicBezTo>
                    <a:pt x="35623" y="26299"/>
                    <a:pt x="36357" y="28289"/>
                    <a:pt x="36357" y="30490"/>
                  </a:cubicBezTo>
                  <a:cubicBezTo>
                    <a:pt x="36357" y="34785"/>
                    <a:pt x="34785" y="38243"/>
                    <a:pt x="31537" y="40653"/>
                  </a:cubicBezTo>
                  <a:cubicBezTo>
                    <a:pt x="28289" y="43063"/>
                    <a:pt x="23365" y="44320"/>
                    <a:pt x="16869" y="44320"/>
                  </a:cubicBezTo>
                  <a:cubicBezTo>
                    <a:pt x="14040" y="44320"/>
                    <a:pt x="11106" y="43796"/>
                    <a:pt x="8277" y="42748"/>
                  </a:cubicBezTo>
                  <a:cubicBezTo>
                    <a:pt x="5448" y="41701"/>
                    <a:pt x="2934" y="40338"/>
                    <a:pt x="838" y="38662"/>
                  </a:cubicBezTo>
                  <a:lnTo>
                    <a:pt x="3353" y="34995"/>
                  </a:lnTo>
                  <a:cubicBezTo>
                    <a:pt x="5448" y="36671"/>
                    <a:pt x="7649" y="37929"/>
                    <a:pt x="9954" y="38767"/>
                  </a:cubicBezTo>
                  <a:cubicBezTo>
                    <a:pt x="12259" y="39605"/>
                    <a:pt x="14564" y="40129"/>
                    <a:pt x="16869" y="40129"/>
                  </a:cubicBezTo>
                  <a:cubicBezTo>
                    <a:pt x="19593" y="40129"/>
                    <a:pt x="21584" y="39710"/>
                    <a:pt x="22946" y="38976"/>
                  </a:cubicBezTo>
                  <a:cubicBezTo>
                    <a:pt x="24203" y="38138"/>
                    <a:pt x="24936" y="37090"/>
                    <a:pt x="25146" y="35728"/>
                  </a:cubicBezTo>
                  <a:cubicBezTo>
                    <a:pt x="25356" y="34052"/>
                    <a:pt x="25041" y="32795"/>
                    <a:pt x="24098" y="31747"/>
                  </a:cubicBezTo>
                  <a:cubicBezTo>
                    <a:pt x="23155" y="30699"/>
                    <a:pt x="21898" y="29756"/>
                    <a:pt x="20222" y="28813"/>
                  </a:cubicBezTo>
                  <a:cubicBezTo>
                    <a:pt x="18545" y="27870"/>
                    <a:pt x="16764" y="26927"/>
                    <a:pt x="14773" y="25984"/>
                  </a:cubicBezTo>
                  <a:cubicBezTo>
                    <a:pt x="12783" y="25041"/>
                    <a:pt x="10792" y="24098"/>
                    <a:pt x="8696" y="23155"/>
                  </a:cubicBezTo>
                  <a:cubicBezTo>
                    <a:pt x="6182" y="22003"/>
                    <a:pt x="4191" y="20641"/>
                    <a:pt x="2515" y="18964"/>
                  </a:cubicBezTo>
                  <a:cubicBezTo>
                    <a:pt x="838" y="17288"/>
                    <a:pt x="0" y="15088"/>
                    <a:pt x="0" y="12468"/>
                  </a:cubicBezTo>
                  <a:cubicBezTo>
                    <a:pt x="0" y="9849"/>
                    <a:pt x="629" y="7753"/>
                    <a:pt x="1781" y="6182"/>
                  </a:cubicBezTo>
                  <a:cubicBezTo>
                    <a:pt x="2934" y="4505"/>
                    <a:pt x="4505" y="3248"/>
                    <a:pt x="6286" y="2305"/>
                  </a:cubicBezTo>
                  <a:cubicBezTo>
                    <a:pt x="8068" y="1362"/>
                    <a:pt x="10163" y="733"/>
                    <a:pt x="12363" y="419"/>
                  </a:cubicBezTo>
                  <a:cubicBezTo>
                    <a:pt x="14564" y="105"/>
                    <a:pt x="16764" y="0"/>
                    <a:pt x="18859" y="0"/>
                  </a:cubicBezTo>
                  <a:cubicBezTo>
                    <a:pt x="19907" y="0"/>
                    <a:pt x="21060" y="105"/>
                    <a:pt x="22317" y="210"/>
                  </a:cubicBezTo>
                  <a:cubicBezTo>
                    <a:pt x="23574" y="419"/>
                    <a:pt x="24832" y="629"/>
                    <a:pt x="26089" y="838"/>
                  </a:cubicBezTo>
                  <a:cubicBezTo>
                    <a:pt x="27346" y="1153"/>
                    <a:pt x="28604" y="1467"/>
                    <a:pt x="29756" y="1886"/>
                  </a:cubicBezTo>
                  <a:cubicBezTo>
                    <a:pt x="30909" y="2305"/>
                    <a:pt x="31956" y="2829"/>
                    <a:pt x="33004" y="3353"/>
                  </a:cubicBezTo>
                  <a:lnTo>
                    <a:pt x="31433" y="7125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lIns="91440" tIns="45720" rIns="91440" bIns="45720" numCol="1" vert="horz" anchor="ctr">
              <a:noAutofit/>
            </a:bodyPr>
            <a:lstStyle/>
            <a:p>
              <a:pPr marL="0" indent="0" rtl="0" algn="l" defTabSz="914400" eaLnBrk="1" latinLnBrk="1" hangingPunct="1">
                <a:buFontTx/>
                <a:buNone/>
              </a:pPr>
              <a:endParaRPr lang="ko-KR" altLang="en-US" sz="1600">
                <a:latin typeface="맑은 고딕" charset="0"/>
                <a:ea typeface="맑은 고딕" charset="0"/>
              </a:endParaRPr>
            </a:p>
          </p:txBody>
        </p:sp>
      </p:grpSp>
      <p:pic>
        <p:nvPicPr>
          <p:cNvPr id="135" name="그림 125"/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1053445" y="6104255"/>
            <a:ext cx="609600" cy="632460"/>
          </a:xfrm>
          <a:prstGeom prst="rect"/>
          <a:noFill/>
          <a:ln>
            <a:noFill/>
            <a:prstDash/>
          </a:ln>
        </p:spPr>
      </p:pic>
      <p:pic>
        <p:nvPicPr>
          <p:cNvPr id="140" name="그림 135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4966315" y="7242175"/>
            <a:ext cx="865505" cy="656590"/>
          </a:xfrm>
          <a:prstGeom prst="rect"/>
          <a:noFill/>
        </p:spPr>
      </p:pic>
      <p:pic>
        <p:nvPicPr>
          <p:cNvPr id="141" name="그림 136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3268980" y="3502025"/>
            <a:ext cx="1386205" cy="668655"/>
          </a:xfrm>
          <a:prstGeom prst="rect"/>
          <a:noFill/>
        </p:spPr>
      </p:pic>
      <p:pic>
        <p:nvPicPr>
          <p:cNvPr id="142" name="그림 137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573905" y="3576955"/>
            <a:ext cx="495935" cy="668020"/>
          </a:xfrm>
          <a:prstGeom prst="rect"/>
          <a:noFill/>
        </p:spPr>
      </p:pic>
      <p:pic>
        <p:nvPicPr>
          <p:cNvPr id="143" name="그림 138"/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264920" y="4321810"/>
            <a:ext cx="945515" cy="904240"/>
          </a:xfrm>
          <a:prstGeom prst="rect"/>
          <a:noFill/>
        </p:spPr>
      </p:pic>
      <p:pic>
        <p:nvPicPr>
          <p:cNvPr id="144" name="그림 139"/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6164580" y="4971415"/>
            <a:ext cx="1228090" cy="504825"/>
          </a:xfrm>
          <a:prstGeom prst="rect"/>
          <a:noFill/>
        </p:spPr>
      </p:pic>
      <p:pic>
        <p:nvPicPr>
          <p:cNvPr id="145" name="그림 140"/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6369685" y="3931285"/>
            <a:ext cx="801370" cy="1079500"/>
          </a:xfrm>
          <a:prstGeom prst="rect"/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round/>
          </a:ln>
        </p:spPr>
      </p:pic>
      <p:pic>
        <p:nvPicPr>
          <p:cNvPr id="146" name="그림 141"/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767205" y="7306945"/>
            <a:ext cx="955040" cy="1174115"/>
          </a:xfrm>
          <a:prstGeom prst="rect"/>
          <a:noFill/>
        </p:spPr>
      </p:pic>
      <p:pic>
        <p:nvPicPr>
          <p:cNvPr id="147" name="그림 142"/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5323840" y="6812280"/>
            <a:ext cx="826135" cy="1261745"/>
          </a:xfrm>
          <a:prstGeom prst="rect"/>
          <a:noFill/>
        </p:spPr>
      </p:pic>
      <p:pic>
        <p:nvPicPr>
          <p:cNvPr id="149" name="그림 144"/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9563100" y="2894330"/>
            <a:ext cx="713105" cy="583565"/>
          </a:xfrm>
          <a:prstGeom prst="rect"/>
          <a:noFill/>
        </p:spPr>
      </p:pic>
      <p:pic>
        <p:nvPicPr>
          <p:cNvPr id="151" name="그림 146"/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0427970" y="2934970"/>
            <a:ext cx="643255" cy="502285"/>
          </a:xfrm>
          <a:prstGeom prst="rect"/>
          <a:noFill/>
        </p:spPr>
      </p:pic>
      <p:pic>
        <p:nvPicPr>
          <p:cNvPr id="153" name="그림 14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2227580" y="4494530"/>
            <a:ext cx="353060" cy="525145"/>
          </a:xfrm>
          <a:prstGeom prst="rect"/>
          <a:noFill/>
        </p:spPr>
      </p:pic>
      <p:sp>
        <p:nvSpPr>
          <p:cNvPr id="155" name="도형 152"/>
          <p:cNvSpPr>
            <a:spLocks/>
          </p:cNvSpPr>
          <p:nvPr/>
        </p:nvSpPr>
        <p:spPr>
          <a:xfrm rot="0">
            <a:off x="7698105" y="4944745"/>
            <a:ext cx="1447165" cy="2515235"/>
          </a:xfrm>
          <a:prstGeom prst="rect"/>
          <a:solidFill>
            <a:schemeClr val="bg1">
              <a:lumMod val="95000"/>
              <a:lumOff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800">
              <a:latin typeface="맑은 고딕" charset="0"/>
              <a:ea typeface="맑은 고딕" charset="0"/>
              <a:sym typeface="맑은 고딕" charset="0"/>
            </a:endParaRPr>
          </a:p>
        </p:txBody>
      </p:sp>
      <p:grpSp>
        <p:nvGrpSpPr>
          <p:cNvPr id="156" name="그룹 156"/>
          <p:cNvGrpSpPr>
            <a:grpSpLocks/>
          </p:cNvGrpSpPr>
          <p:nvPr/>
        </p:nvGrpSpPr>
        <p:grpSpPr>
          <a:xfrm rot="0">
            <a:off x="7886065" y="5147310"/>
            <a:ext cx="1045210" cy="1932305"/>
            <a:chOff x="7886065" y="5147310"/>
            <a:chExt cx="1045210" cy="1932305"/>
          </a:xfrm>
        </p:grpSpPr>
        <p:sp>
          <p:nvSpPr>
            <p:cNvPr id="157" name="텍스트 상자 153"/>
            <p:cNvSpPr txBox="1">
              <a:spLocks/>
            </p:cNvSpPr>
            <p:nvPr/>
          </p:nvSpPr>
          <p:spPr>
            <a:xfrm rot="0">
              <a:off x="7949565" y="5147310"/>
              <a:ext cx="981710" cy="461645"/>
            </a:xfrm>
            <a:prstGeom prst="rect"/>
            <a:noFill/>
          </p:spPr>
          <p:txBody>
            <a:bodyPr wrap="none" lIns="91440" tIns="45720" rIns="91440" bIns="45720" vert="horz" anchor="t">
              <a:spAutoFit/>
            </a:bodyPr>
            <a:lstStyle/>
            <a:p>
              <a:pPr marL="0" indent="0" rtl="0" algn="ctr" defTabSz="914400" eaLnBrk="1" latinLnBrk="1" hangingPunct="1">
                <a:buFontTx/>
                <a:buNone/>
              </a:pPr>
              <a:r>
                <a:rPr sz="1200" b="1">
                  <a:effectLst>
                    <a:outerShdw sx="100000" sy="100000" blurRad="38100" dist="38100" dir="2700000" rotWithShape="1" algn="tl">
                      <a:srgbClr val="000000">
                        <a:alpha val="42745"/>
                      </a:srgbClr>
                    </a:outerShdw>
                  </a:effectLst>
                  <a:latin typeface="Arial" charset="0"/>
                  <a:ea typeface="SimSun" charset="0"/>
                  <a:sym typeface="맑은 고딕" charset="0"/>
                </a:rPr>
                <a:t>3G / Lte</a:t>
              </a:r>
              <a:endParaRPr lang="ko-KR" altLang="en-US" sz="1200" b="1">
                <a:latin typeface="Arial" charset="0"/>
                <a:ea typeface="SimSun" charset="0"/>
                <a:sym typeface="맑은 고딕" charset="0"/>
              </a:endParaRPr>
            </a:p>
            <a:p>
              <a:pPr marL="0" indent="0" rtl="0" algn="ctr" defTabSz="914400" eaLnBrk="1" latinLnBrk="1" hangingPunct="1">
                <a:buFontTx/>
                <a:buNone/>
              </a:pPr>
              <a:r>
                <a:rPr sz="1200" b="1">
                  <a:effectLst>
                    <a:outerShdw sx="100000" sy="100000" blurRad="38100" dist="38100" dir="2700000" rotWithShape="1" algn="tl">
                      <a:srgbClr val="000000">
                        <a:alpha val="42745"/>
                      </a:srgbClr>
                    </a:outerShdw>
                  </a:effectLst>
                  <a:latin typeface="Arial" charset="0"/>
                  <a:ea typeface="SimSun" charset="0"/>
                  <a:sym typeface="맑은 고딕" charset="0"/>
                </a:rPr>
                <a:t>무선 상용망</a:t>
              </a:r>
              <a:endParaRPr lang="ko-KR" altLang="en-US" sz="1200" b="1">
                <a:latin typeface="Arial" charset="0"/>
                <a:ea typeface="SimSun" charset="0"/>
                <a:sym typeface="맑은 고딕" charset="0"/>
              </a:endParaRPr>
            </a:p>
          </p:txBody>
        </p:sp>
        <p:pic>
          <p:nvPicPr>
            <p:cNvPr id="158" name="그림 154"/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0">
              <a:off x="8018145" y="5763895"/>
              <a:ext cx="864870" cy="1315720"/>
            </a:xfrm>
            <a:prstGeom prst="rect"/>
            <a:noFill/>
            <a:ln>
              <a:noFill/>
              <a:prstDash/>
            </a:ln>
          </p:spPr>
        </p:pic>
        <p:pic>
          <p:nvPicPr>
            <p:cNvPr id="159" name="그림 155"/>
            <p:cNvPicPr>
              <a:picLocks noChangeAspect="1" noChangeArrowheads="1"/>
            </p:cNvPicPr>
            <p:nvPr/>
          </p:nvPicPr>
          <p:blipFill rotWithShape="1">
            <a:blip r:embed="rId2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0">
              <a:off x="7886065" y="5590540"/>
              <a:ext cx="442595" cy="465455"/>
            </a:xfrm>
            <a:prstGeom prst="rect"/>
            <a:noFill/>
          </p:spPr>
        </p:pic>
      </p:grpSp>
      <p:pic>
        <p:nvPicPr>
          <p:cNvPr id="160" name="그림 157"/>
          <p:cNvPicPr>
            <a:picLocks noChangeAspect="1" noChangeArrowheads="1"/>
          </p:cNvPicPr>
          <p:nvPr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00000">
            <a:off x="8538210" y="5577840"/>
            <a:ext cx="442595" cy="465455"/>
          </a:xfrm>
          <a:prstGeom prst="rect"/>
          <a:noFill/>
        </p:spPr>
      </p:pic>
      <p:sp>
        <p:nvSpPr>
          <p:cNvPr id="161" name="도형 158"/>
          <p:cNvSpPr>
            <a:spLocks/>
          </p:cNvSpPr>
          <p:nvPr/>
        </p:nvSpPr>
        <p:spPr>
          <a:xfrm rot="0">
            <a:off x="7599680" y="4311015"/>
            <a:ext cx="1773555" cy="456565"/>
          </a:xfrm>
          <a:prstGeom prst="cloud"/>
          <a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r>
              <a:rPr sz="1600" b="1">
                <a:solidFill>
                  <a:schemeClr val="tx1"/>
                </a:solidFill>
                <a:latin typeface="맑은 고딕" charset="0"/>
                <a:ea typeface="맑은 고딕" charset="0"/>
                <a:sym typeface="맑은 고딕" charset="0"/>
              </a:rPr>
              <a:t> </a:t>
            </a:r>
            <a:r>
              <a:rPr sz="1600" b="1">
                <a:solidFill>
                  <a:schemeClr val="tx1"/>
                </a:solidFill>
                <a:latin typeface="맑은 고딕" charset="0"/>
                <a:ea typeface="맑은 고딕" charset="0"/>
                <a:sym typeface="맑은 고딕" charset="0"/>
              </a:rPr>
              <a:t>암</a:t>
            </a:r>
            <a:r>
              <a:rPr sz="1600" baseline="30000" b="1">
                <a:solidFill>
                  <a:schemeClr val="tx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  <a:ea typeface="맑은 고딕" charset="0"/>
                <a:sym typeface="맑은 고딕" charset="0"/>
              </a:rPr>
              <a:t>.</a:t>
            </a:r>
            <a:r>
              <a:rPr sz="1600" b="1">
                <a:solidFill>
                  <a:schemeClr val="tx1"/>
                </a:solidFill>
                <a:latin typeface="맑은 고딕" charset="0"/>
                <a:ea typeface="맑은 고딕" charset="0"/>
                <a:sym typeface="맑은 고딕" charset="0"/>
              </a:rPr>
              <a:t>복호화</a:t>
            </a:r>
            <a:endParaRPr lang="ko-KR" altLang="en-US" sz="1600" b="1">
              <a:solidFill>
                <a:schemeClr val="tx1"/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pic>
        <p:nvPicPr>
          <p:cNvPr id="162" name="그림 159"/>
          <p:cNvPicPr>
            <a:picLocks noChangeAspect="1"/>
          </p:cNvPicPr>
          <p:nvPr/>
        </p:nvPicPr>
        <p:blipFill rotWithShape="1">
          <a:blip r:embed="rId2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4972665" y="6029325"/>
            <a:ext cx="865505" cy="656590"/>
          </a:xfrm>
          <a:prstGeom prst="rect"/>
          <a:noFill/>
        </p:spPr>
      </p:pic>
      <p:pic>
        <p:nvPicPr>
          <p:cNvPr id="163" name="그림 160"/>
          <p:cNvPicPr>
            <a:picLocks noChangeAspect="1"/>
          </p:cNvPicPr>
          <p:nvPr/>
        </p:nvPicPr>
        <p:blipFill rotWithShape="1">
          <a:blip r:embed="rId2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14961870" y="5071745"/>
            <a:ext cx="865505" cy="656590"/>
          </a:xfrm>
          <a:prstGeom prst="rect"/>
          <a:noFill/>
        </p:spPr>
      </p:pic>
      <p:sp>
        <p:nvSpPr>
          <p:cNvPr id="175" name="도형 170"/>
          <p:cNvSpPr>
            <a:spLocks/>
          </p:cNvSpPr>
          <p:nvPr/>
        </p:nvSpPr>
        <p:spPr>
          <a:xfrm rot="0">
            <a:off x="11453495" y="9457055"/>
            <a:ext cx="2759075" cy="64770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600">
              <a:latin typeface="맑은 고딕" charset="0"/>
              <a:ea typeface="맑은 고딕" charset="0"/>
            </a:endParaRPr>
          </a:p>
        </p:txBody>
      </p:sp>
      <p:sp>
        <p:nvSpPr>
          <p:cNvPr id="176" name="텍스트 상자 171"/>
          <p:cNvSpPr txBox="1">
            <a:spLocks/>
          </p:cNvSpPr>
          <p:nvPr/>
        </p:nvSpPr>
        <p:spPr>
          <a:xfrm rot="0">
            <a:off x="11398250" y="9020810"/>
            <a:ext cx="2788285" cy="447040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95680" eaLnBrk="1" latinLnBrk="1" hangingPunct="1">
              <a:buFontTx/>
              <a:buNone/>
            </a:pPr>
            <a:r>
              <a:rPr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내부</a:t>
            </a:r>
            <a:r>
              <a:rPr lang="ko-KR"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망</a:t>
            </a:r>
            <a:r>
              <a:rPr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 </a:t>
            </a:r>
            <a:endParaRPr lang="ko-KR" altLang="en-US" sz="1600">
              <a:solidFill>
                <a:srgbClr val="2D4E77"/>
              </a:solidFill>
              <a:latin typeface="DW임팩타민체" charset="0"/>
              <a:ea typeface="DW임팩타민체" charset="0"/>
            </a:endParaRPr>
          </a:p>
        </p:txBody>
      </p:sp>
      <p:sp>
        <p:nvSpPr>
          <p:cNvPr id="177" name="도형 173"/>
          <p:cNvSpPr>
            <a:spLocks/>
          </p:cNvSpPr>
          <p:nvPr/>
        </p:nvSpPr>
        <p:spPr>
          <a:xfrm rot="0">
            <a:off x="10775950" y="9246870"/>
            <a:ext cx="27305" cy="51435"/>
          </a:xfrm>
          <a:custGeom>
            <a:gdLst>
              <a:gd fmla="*/ 31433 w 36358" name="TX0"/>
              <a:gd fmla="*/ 7125 h 44321" name="TY0"/>
              <a:gd fmla="*/ 26718 w 36358" name="TX1"/>
              <a:gd fmla="*/ 5239 h 44321" name="TY1"/>
              <a:gd fmla="*/ 19174 w 36358" name="TX2"/>
              <a:gd fmla="*/ 4191 h 44321" name="TY2"/>
              <a:gd fmla="*/ 12363 w 36358" name="TX3"/>
              <a:gd fmla="*/ 5448 h 44321" name="TY3"/>
              <a:gd fmla="*/ 10058 w 36358" name="TX4"/>
              <a:gd fmla="*/ 8592 h 44321" name="TY4"/>
              <a:gd fmla="*/ 10687 w 36358" name="TX5"/>
              <a:gd fmla="*/ 10792 h 44321" name="TY5"/>
              <a:gd fmla="*/ 12154 w 36358" name="TX6"/>
              <a:gd fmla="*/ 12363 h 44321" name="TY6"/>
              <a:gd fmla="*/ 14249 w 36358" name="TX7"/>
              <a:gd fmla="*/ 13516 h 44321" name="TY7"/>
              <a:gd fmla="*/ 16450 w 36358" name="TX8"/>
              <a:gd fmla="*/ 14564 h 44321" name="TY8"/>
              <a:gd fmla="*/ 22422 w 36358" name="TX9"/>
              <a:gd fmla="*/ 17183 h 44321" name="TY9"/>
              <a:gd fmla="*/ 27661 w 36358" name="TX10"/>
              <a:gd fmla="*/ 19803 h 44321" name="TY10"/>
              <a:gd fmla="*/ 33947 w 36358" name="TX11"/>
              <a:gd fmla="*/ 24517 h 44321" name="TY11"/>
              <a:gd fmla="*/ 36357 w 36358" name="TX12"/>
              <a:gd fmla="*/ 30490 h 44321" name="TY12"/>
              <a:gd fmla="*/ 31537 w 36358" name="TX13"/>
              <a:gd fmla="*/ 40653 h 44321" name="TY13"/>
              <a:gd fmla="*/ 16869 w 36358" name="TX14"/>
              <a:gd fmla="*/ 44320 h 44321" name="TY14"/>
              <a:gd fmla="*/ 8277 w 36358" name="TX15"/>
              <a:gd fmla="*/ 42748 h 44321" name="TY15"/>
              <a:gd fmla="*/ 838 w 36358" name="TX16"/>
              <a:gd fmla="*/ 38662 h 44321" name="TY16"/>
              <a:gd fmla="*/ 3353 w 36358" name="TX17"/>
              <a:gd fmla="*/ 34995 h 44321" name="TY17"/>
              <a:gd fmla="*/ 9954 w 36358" name="TX18"/>
              <a:gd fmla="*/ 38767 h 44321" name="TY18"/>
              <a:gd fmla="*/ 16869 w 36358" name="TX19"/>
              <a:gd fmla="*/ 40129 h 44321" name="TY19"/>
              <a:gd fmla="*/ 22946 w 36358" name="TX20"/>
              <a:gd fmla="*/ 38976 h 44321" name="TY20"/>
              <a:gd fmla="*/ 25146 w 36358" name="TX21"/>
              <a:gd fmla="*/ 35728 h 44321" name="TY21"/>
              <a:gd fmla="*/ 24098 w 36358" name="TX22"/>
              <a:gd fmla="*/ 31747 h 44321" name="TY22"/>
              <a:gd fmla="*/ 20222 w 36358" name="TX23"/>
              <a:gd fmla="*/ 28813 h 44321" name="TY23"/>
              <a:gd fmla="*/ 14773 w 36358" name="TX24"/>
              <a:gd fmla="*/ 25984 h 44321" name="TY24"/>
              <a:gd fmla="*/ 8696 w 36358" name="TX25"/>
              <a:gd fmla="*/ 23155 h 44321" name="TY25"/>
              <a:gd fmla="*/ 2515 w 36358" name="TX26"/>
              <a:gd fmla="*/ 18964 h 44321" name="TY26"/>
              <a:gd fmla="*/ 0 w 36358" name="TX27"/>
              <a:gd fmla="*/ 12468 h 44321" name="TY27"/>
              <a:gd fmla="*/ 1781 w 36358" name="TX28"/>
              <a:gd fmla="*/ 6182 h 44321" name="TY28"/>
              <a:gd fmla="*/ 6286 w 36358" name="TX29"/>
              <a:gd fmla="*/ 2305 h 44321" name="TY29"/>
              <a:gd fmla="*/ 12363 w 36358" name="TX30"/>
              <a:gd fmla="*/ 419 h 44321" name="TY30"/>
              <a:gd fmla="*/ 18859 w 36358" name="TX31"/>
              <a:gd fmla="*/ 0 h 44321" name="TY31"/>
              <a:gd fmla="*/ 22317 w 36358" name="TX32"/>
              <a:gd fmla="*/ 210 h 44321" name="TY32"/>
              <a:gd fmla="*/ 26089 w 36358" name="TX33"/>
              <a:gd fmla="*/ 838 h 44321" name="TY33"/>
              <a:gd fmla="*/ 29756 w 36358" name="TX34"/>
              <a:gd fmla="*/ 1886 h 44321" name="TY34"/>
              <a:gd fmla="*/ 33004 w 36358" name="TX35"/>
              <a:gd fmla="*/ 3353 h 44321" name="TY35"/>
              <a:gd fmla="*/ 31433 w 36358" name="TX36"/>
              <a:gd fmla="*/ 7125 h 44321" name="TY36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</a:cxnLst>
            <a:rect l="l" t="t" r="r" b="b"/>
            <a:pathLst>
              <a:path w="36358" h="44321">
                <a:moveTo>
                  <a:pt x="31433" y="7125"/>
                </a:moveTo>
                <a:cubicBezTo>
                  <a:pt x="30280" y="6601"/>
                  <a:pt x="28708" y="5972"/>
                  <a:pt x="26718" y="5239"/>
                </a:cubicBezTo>
                <a:cubicBezTo>
                  <a:pt x="24727" y="4505"/>
                  <a:pt x="22212" y="4191"/>
                  <a:pt x="19174" y="4191"/>
                </a:cubicBezTo>
                <a:cubicBezTo>
                  <a:pt x="16240" y="4191"/>
                  <a:pt x="13935" y="4610"/>
                  <a:pt x="12363" y="5448"/>
                </a:cubicBezTo>
                <a:cubicBezTo>
                  <a:pt x="10792" y="6287"/>
                  <a:pt x="10058" y="7334"/>
                  <a:pt x="10058" y="8592"/>
                </a:cubicBezTo>
                <a:cubicBezTo>
                  <a:pt x="10058" y="9430"/>
                  <a:pt x="10268" y="10163"/>
                  <a:pt x="10687" y="10792"/>
                </a:cubicBezTo>
                <a:cubicBezTo>
                  <a:pt x="11106" y="11420"/>
                  <a:pt x="11630" y="11944"/>
                  <a:pt x="12154" y="12363"/>
                </a:cubicBezTo>
                <a:cubicBezTo>
                  <a:pt x="12678" y="12783"/>
                  <a:pt x="13411" y="13202"/>
                  <a:pt x="14249" y="13516"/>
                </a:cubicBezTo>
                <a:cubicBezTo>
                  <a:pt x="14983" y="13830"/>
                  <a:pt x="15716" y="14145"/>
                  <a:pt x="16450" y="14564"/>
                </a:cubicBezTo>
                <a:cubicBezTo>
                  <a:pt x="18545" y="15507"/>
                  <a:pt x="20536" y="16450"/>
                  <a:pt x="22422" y="17183"/>
                </a:cubicBezTo>
                <a:cubicBezTo>
                  <a:pt x="24308" y="18021"/>
                  <a:pt x="25984" y="18860"/>
                  <a:pt x="27661" y="19803"/>
                </a:cubicBezTo>
                <a:cubicBezTo>
                  <a:pt x="30280" y="21165"/>
                  <a:pt x="32375" y="22736"/>
                  <a:pt x="33947" y="24517"/>
                </a:cubicBezTo>
                <a:cubicBezTo>
                  <a:pt x="35623" y="26299"/>
                  <a:pt x="36357" y="28289"/>
                  <a:pt x="36357" y="30490"/>
                </a:cubicBezTo>
                <a:cubicBezTo>
                  <a:pt x="36357" y="34785"/>
                  <a:pt x="34785" y="38243"/>
                  <a:pt x="31537" y="40653"/>
                </a:cubicBezTo>
                <a:cubicBezTo>
                  <a:pt x="28289" y="43063"/>
                  <a:pt x="23365" y="44320"/>
                  <a:pt x="16869" y="44320"/>
                </a:cubicBezTo>
                <a:cubicBezTo>
                  <a:pt x="14040" y="44320"/>
                  <a:pt x="11106" y="43796"/>
                  <a:pt x="8277" y="42748"/>
                </a:cubicBezTo>
                <a:cubicBezTo>
                  <a:pt x="5448" y="41701"/>
                  <a:pt x="2934" y="40338"/>
                  <a:pt x="838" y="38662"/>
                </a:cubicBezTo>
                <a:lnTo>
                  <a:pt x="3353" y="34995"/>
                </a:lnTo>
                <a:cubicBezTo>
                  <a:pt x="5448" y="36671"/>
                  <a:pt x="7649" y="37929"/>
                  <a:pt x="9954" y="38767"/>
                </a:cubicBezTo>
                <a:cubicBezTo>
                  <a:pt x="12259" y="39605"/>
                  <a:pt x="14564" y="40129"/>
                  <a:pt x="16869" y="40129"/>
                </a:cubicBezTo>
                <a:cubicBezTo>
                  <a:pt x="19593" y="40129"/>
                  <a:pt x="21584" y="39710"/>
                  <a:pt x="22946" y="38976"/>
                </a:cubicBezTo>
                <a:cubicBezTo>
                  <a:pt x="24203" y="38138"/>
                  <a:pt x="24936" y="37090"/>
                  <a:pt x="25146" y="35728"/>
                </a:cubicBezTo>
                <a:cubicBezTo>
                  <a:pt x="25356" y="34052"/>
                  <a:pt x="25041" y="32795"/>
                  <a:pt x="24098" y="31747"/>
                </a:cubicBezTo>
                <a:cubicBezTo>
                  <a:pt x="23155" y="30699"/>
                  <a:pt x="21898" y="29756"/>
                  <a:pt x="20222" y="28813"/>
                </a:cubicBezTo>
                <a:cubicBezTo>
                  <a:pt x="18545" y="27870"/>
                  <a:pt x="16764" y="26927"/>
                  <a:pt x="14773" y="25984"/>
                </a:cubicBezTo>
                <a:cubicBezTo>
                  <a:pt x="12783" y="25041"/>
                  <a:pt x="10792" y="24098"/>
                  <a:pt x="8696" y="23155"/>
                </a:cubicBezTo>
                <a:cubicBezTo>
                  <a:pt x="6182" y="22003"/>
                  <a:pt x="4191" y="20641"/>
                  <a:pt x="2515" y="18964"/>
                </a:cubicBezTo>
                <a:cubicBezTo>
                  <a:pt x="838" y="17288"/>
                  <a:pt x="0" y="15088"/>
                  <a:pt x="0" y="12468"/>
                </a:cubicBezTo>
                <a:cubicBezTo>
                  <a:pt x="0" y="9849"/>
                  <a:pt x="629" y="7753"/>
                  <a:pt x="1781" y="6182"/>
                </a:cubicBezTo>
                <a:cubicBezTo>
                  <a:pt x="2934" y="4505"/>
                  <a:pt x="4505" y="3248"/>
                  <a:pt x="6286" y="2305"/>
                </a:cubicBezTo>
                <a:cubicBezTo>
                  <a:pt x="8068" y="1362"/>
                  <a:pt x="10163" y="733"/>
                  <a:pt x="12363" y="419"/>
                </a:cubicBezTo>
                <a:cubicBezTo>
                  <a:pt x="14564" y="105"/>
                  <a:pt x="16764" y="0"/>
                  <a:pt x="18859" y="0"/>
                </a:cubicBezTo>
                <a:cubicBezTo>
                  <a:pt x="19907" y="0"/>
                  <a:pt x="21060" y="105"/>
                  <a:pt x="22317" y="210"/>
                </a:cubicBezTo>
                <a:cubicBezTo>
                  <a:pt x="23574" y="419"/>
                  <a:pt x="24832" y="629"/>
                  <a:pt x="26089" y="838"/>
                </a:cubicBezTo>
                <a:cubicBezTo>
                  <a:pt x="27346" y="1153"/>
                  <a:pt x="28604" y="1467"/>
                  <a:pt x="29756" y="1886"/>
                </a:cubicBezTo>
                <a:cubicBezTo>
                  <a:pt x="30909" y="2305"/>
                  <a:pt x="31956" y="2829"/>
                  <a:pt x="33004" y="3353"/>
                </a:cubicBezTo>
                <a:lnTo>
                  <a:pt x="31433" y="7125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l" defTabSz="914400" eaLnBrk="1" latinLnBrk="1" hangingPunct="1">
              <a:buFontTx/>
              <a:buNone/>
            </a:pPr>
            <a:endParaRPr lang="ko-KR" altLang="en-US" sz="1600">
              <a:latin typeface="맑은 고딕" charset="0"/>
              <a:ea typeface="맑은 고딕" charset="0"/>
            </a:endParaRPr>
          </a:p>
        </p:txBody>
      </p:sp>
      <p:sp>
        <p:nvSpPr>
          <p:cNvPr id="183" name="도형 179"/>
          <p:cNvSpPr>
            <a:spLocks/>
          </p:cNvSpPr>
          <p:nvPr/>
        </p:nvSpPr>
        <p:spPr>
          <a:xfrm rot="0">
            <a:off x="2367915" y="9243695"/>
            <a:ext cx="27305" cy="51435"/>
          </a:xfrm>
          <a:custGeom>
            <a:gdLst>
              <a:gd fmla="*/ 31433 w 36358" name="TX0"/>
              <a:gd fmla="*/ 7125 h 44321" name="TY0"/>
              <a:gd fmla="*/ 26718 w 36358" name="TX1"/>
              <a:gd fmla="*/ 5239 h 44321" name="TY1"/>
              <a:gd fmla="*/ 19174 w 36358" name="TX2"/>
              <a:gd fmla="*/ 4191 h 44321" name="TY2"/>
              <a:gd fmla="*/ 12363 w 36358" name="TX3"/>
              <a:gd fmla="*/ 5448 h 44321" name="TY3"/>
              <a:gd fmla="*/ 10058 w 36358" name="TX4"/>
              <a:gd fmla="*/ 8592 h 44321" name="TY4"/>
              <a:gd fmla="*/ 10687 w 36358" name="TX5"/>
              <a:gd fmla="*/ 10792 h 44321" name="TY5"/>
              <a:gd fmla="*/ 12154 w 36358" name="TX6"/>
              <a:gd fmla="*/ 12363 h 44321" name="TY6"/>
              <a:gd fmla="*/ 14249 w 36358" name="TX7"/>
              <a:gd fmla="*/ 13516 h 44321" name="TY7"/>
              <a:gd fmla="*/ 16450 w 36358" name="TX8"/>
              <a:gd fmla="*/ 14564 h 44321" name="TY8"/>
              <a:gd fmla="*/ 22422 w 36358" name="TX9"/>
              <a:gd fmla="*/ 17183 h 44321" name="TY9"/>
              <a:gd fmla="*/ 27661 w 36358" name="TX10"/>
              <a:gd fmla="*/ 19803 h 44321" name="TY10"/>
              <a:gd fmla="*/ 33947 w 36358" name="TX11"/>
              <a:gd fmla="*/ 24517 h 44321" name="TY11"/>
              <a:gd fmla="*/ 36357 w 36358" name="TX12"/>
              <a:gd fmla="*/ 30490 h 44321" name="TY12"/>
              <a:gd fmla="*/ 31537 w 36358" name="TX13"/>
              <a:gd fmla="*/ 40653 h 44321" name="TY13"/>
              <a:gd fmla="*/ 16869 w 36358" name="TX14"/>
              <a:gd fmla="*/ 44320 h 44321" name="TY14"/>
              <a:gd fmla="*/ 8277 w 36358" name="TX15"/>
              <a:gd fmla="*/ 42748 h 44321" name="TY15"/>
              <a:gd fmla="*/ 838 w 36358" name="TX16"/>
              <a:gd fmla="*/ 38662 h 44321" name="TY16"/>
              <a:gd fmla="*/ 3353 w 36358" name="TX17"/>
              <a:gd fmla="*/ 34995 h 44321" name="TY17"/>
              <a:gd fmla="*/ 9954 w 36358" name="TX18"/>
              <a:gd fmla="*/ 38767 h 44321" name="TY18"/>
              <a:gd fmla="*/ 16869 w 36358" name="TX19"/>
              <a:gd fmla="*/ 40129 h 44321" name="TY19"/>
              <a:gd fmla="*/ 22946 w 36358" name="TX20"/>
              <a:gd fmla="*/ 38976 h 44321" name="TY20"/>
              <a:gd fmla="*/ 25146 w 36358" name="TX21"/>
              <a:gd fmla="*/ 35728 h 44321" name="TY21"/>
              <a:gd fmla="*/ 24098 w 36358" name="TX22"/>
              <a:gd fmla="*/ 31747 h 44321" name="TY22"/>
              <a:gd fmla="*/ 20222 w 36358" name="TX23"/>
              <a:gd fmla="*/ 28813 h 44321" name="TY23"/>
              <a:gd fmla="*/ 14773 w 36358" name="TX24"/>
              <a:gd fmla="*/ 25984 h 44321" name="TY24"/>
              <a:gd fmla="*/ 8696 w 36358" name="TX25"/>
              <a:gd fmla="*/ 23155 h 44321" name="TY25"/>
              <a:gd fmla="*/ 2515 w 36358" name="TX26"/>
              <a:gd fmla="*/ 18964 h 44321" name="TY26"/>
              <a:gd fmla="*/ 0 w 36358" name="TX27"/>
              <a:gd fmla="*/ 12468 h 44321" name="TY27"/>
              <a:gd fmla="*/ 1781 w 36358" name="TX28"/>
              <a:gd fmla="*/ 6182 h 44321" name="TY28"/>
              <a:gd fmla="*/ 6286 w 36358" name="TX29"/>
              <a:gd fmla="*/ 2305 h 44321" name="TY29"/>
              <a:gd fmla="*/ 12363 w 36358" name="TX30"/>
              <a:gd fmla="*/ 419 h 44321" name="TY30"/>
              <a:gd fmla="*/ 18859 w 36358" name="TX31"/>
              <a:gd fmla="*/ 0 h 44321" name="TY31"/>
              <a:gd fmla="*/ 22317 w 36358" name="TX32"/>
              <a:gd fmla="*/ 210 h 44321" name="TY32"/>
              <a:gd fmla="*/ 26089 w 36358" name="TX33"/>
              <a:gd fmla="*/ 838 h 44321" name="TY33"/>
              <a:gd fmla="*/ 29756 w 36358" name="TX34"/>
              <a:gd fmla="*/ 1886 h 44321" name="TY34"/>
              <a:gd fmla="*/ 33004 w 36358" name="TX35"/>
              <a:gd fmla="*/ 3353 h 44321" name="TY35"/>
              <a:gd fmla="*/ 31433 w 36358" name="TX36"/>
              <a:gd fmla="*/ 7125 h 44321" name="TY36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</a:cxnLst>
            <a:rect l="l" t="t" r="r" b="b"/>
            <a:pathLst>
              <a:path w="36358" h="44321">
                <a:moveTo>
                  <a:pt x="31433" y="7125"/>
                </a:moveTo>
                <a:cubicBezTo>
                  <a:pt x="30280" y="6601"/>
                  <a:pt x="28708" y="5972"/>
                  <a:pt x="26718" y="5239"/>
                </a:cubicBezTo>
                <a:cubicBezTo>
                  <a:pt x="24727" y="4505"/>
                  <a:pt x="22212" y="4191"/>
                  <a:pt x="19174" y="4191"/>
                </a:cubicBezTo>
                <a:cubicBezTo>
                  <a:pt x="16240" y="4191"/>
                  <a:pt x="13935" y="4610"/>
                  <a:pt x="12363" y="5448"/>
                </a:cubicBezTo>
                <a:cubicBezTo>
                  <a:pt x="10792" y="6287"/>
                  <a:pt x="10058" y="7334"/>
                  <a:pt x="10058" y="8592"/>
                </a:cubicBezTo>
                <a:cubicBezTo>
                  <a:pt x="10058" y="9430"/>
                  <a:pt x="10268" y="10163"/>
                  <a:pt x="10687" y="10792"/>
                </a:cubicBezTo>
                <a:cubicBezTo>
                  <a:pt x="11106" y="11420"/>
                  <a:pt x="11630" y="11944"/>
                  <a:pt x="12154" y="12363"/>
                </a:cubicBezTo>
                <a:cubicBezTo>
                  <a:pt x="12678" y="12783"/>
                  <a:pt x="13411" y="13202"/>
                  <a:pt x="14249" y="13516"/>
                </a:cubicBezTo>
                <a:cubicBezTo>
                  <a:pt x="14983" y="13830"/>
                  <a:pt x="15716" y="14145"/>
                  <a:pt x="16450" y="14564"/>
                </a:cubicBezTo>
                <a:cubicBezTo>
                  <a:pt x="18545" y="15507"/>
                  <a:pt x="20536" y="16450"/>
                  <a:pt x="22422" y="17183"/>
                </a:cubicBezTo>
                <a:cubicBezTo>
                  <a:pt x="24308" y="18021"/>
                  <a:pt x="25984" y="18860"/>
                  <a:pt x="27661" y="19803"/>
                </a:cubicBezTo>
                <a:cubicBezTo>
                  <a:pt x="30280" y="21165"/>
                  <a:pt x="32375" y="22736"/>
                  <a:pt x="33947" y="24517"/>
                </a:cubicBezTo>
                <a:cubicBezTo>
                  <a:pt x="35623" y="26299"/>
                  <a:pt x="36357" y="28289"/>
                  <a:pt x="36357" y="30490"/>
                </a:cubicBezTo>
                <a:cubicBezTo>
                  <a:pt x="36357" y="34785"/>
                  <a:pt x="34785" y="38243"/>
                  <a:pt x="31537" y="40653"/>
                </a:cubicBezTo>
                <a:cubicBezTo>
                  <a:pt x="28289" y="43063"/>
                  <a:pt x="23365" y="44320"/>
                  <a:pt x="16869" y="44320"/>
                </a:cubicBezTo>
                <a:cubicBezTo>
                  <a:pt x="14040" y="44320"/>
                  <a:pt x="11106" y="43796"/>
                  <a:pt x="8277" y="42748"/>
                </a:cubicBezTo>
                <a:cubicBezTo>
                  <a:pt x="5448" y="41701"/>
                  <a:pt x="2934" y="40338"/>
                  <a:pt x="838" y="38662"/>
                </a:cubicBezTo>
                <a:lnTo>
                  <a:pt x="3353" y="34995"/>
                </a:lnTo>
                <a:cubicBezTo>
                  <a:pt x="5448" y="36671"/>
                  <a:pt x="7649" y="37929"/>
                  <a:pt x="9954" y="38767"/>
                </a:cubicBezTo>
                <a:cubicBezTo>
                  <a:pt x="12259" y="39605"/>
                  <a:pt x="14564" y="40129"/>
                  <a:pt x="16869" y="40129"/>
                </a:cubicBezTo>
                <a:cubicBezTo>
                  <a:pt x="19593" y="40129"/>
                  <a:pt x="21584" y="39710"/>
                  <a:pt x="22946" y="38976"/>
                </a:cubicBezTo>
                <a:cubicBezTo>
                  <a:pt x="24203" y="38138"/>
                  <a:pt x="24936" y="37090"/>
                  <a:pt x="25146" y="35728"/>
                </a:cubicBezTo>
                <a:cubicBezTo>
                  <a:pt x="25356" y="34052"/>
                  <a:pt x="25041" y="32795"/>
                  <a:pt x="24098" y="31747"/>
                </a:cubicBezTo>
                <a:cubicBezTo>
                  <a:pt x="23155" y="30699"/>
                  <a:pt x="21898" y="29756"/>
                  <a:pt x="20222" y="28813"/>
                </a:cubicBezTo>
                <a:cubicBezTo>
                  <a:pt x="18545" y="27870"/>
                  <a:pt x="16764" y="26927"/>
                  <a:pt x="14773" y="25984"/>
                </a:cubicBezTo>
                <a:cubicBezTo>
                  <a:pt x="12783" y="25041"/>
                  <a:pt x="10792" y="24098"/>
                  <a:pt x="8696" y="23155"/>
                </a:cubicBezTo>
                <a:cubicBezTo>
                  <a:pt x="6182" y="22003"/>
                  <a:pt x="4191" y="20641"/>
                  <a:pt x="2515" y="18964"/>
                </a:cubicBezTo>
                <a:cubicBezTo>
                  <a:pt x="838" y="17288"/>
                  <a:pt x="0" y="15088"/>
                  <a:pt x="0" y="12468"/>
                </a:cubicBezTo>
                <a:cubicBezTo>
                  <a:pt x="0" y="9849"/>
                  <a:pt x="629" y="7753"/>
                  <a:pt x="1781" y="6182"/>
                </a:cubicBezTo>
                <a:cubicBezTo>
                  <a:pt x="2934" y="4505"/>
                  <a:pt x="4505" y="3248"/>
                  <a:pt x="6286" y="2305"/>
                </a:cubicBezTo>
                <a:cubicBezTo>
                  <a:pt x="8068" y="1362"/>
                  <a:pt x="10163" y="733"/>
                  <a:pt x="12363" y="419"/>
                </a:cubicBezTo>
                <a:cubicBezTo>
                  <a:pt x="14564" y="105"/>
                  <a:pt x="16764" y="0"/>
                  <a:pt x="18859" y="0"/>
                </a:cubicBezTo>
                <a:cubicBezTo>
                  <a:pt x="19907" y="0"/>
                  <a:pt x="21060" y="105"/>
                  <a:pt x="22317" y="210"/>
                </a:cubicBezTo>
                <a:cubicBezTo>
                  <a:pt x="23574" y="419"/>
                  <a:pt x="24832" y="629"/>
                  <a:pt x="26089" y="838"/>
                </a:cubicBezTo>
                <a:cubicBezTo>
                  <a:pt x="27346" y="1153"/>
                  <a:pt x="28604" y="1467"/>
                  <a:pt x="29756" y="1886"/>
                </a:cubicBezTo>
                <a:cubicBezTo>
                  <a:pt x="30909" y="2305"/>
                  <a:pt x="31956" y="2829"/>
                  <a:pt x="33004" y="3353"/>
                </a:cubicBezTo>
                <a:lnTo>
                  <a:pt x="31433" y="7125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l" defTabSz="914400" eaLnBrk="1" latinLnBrk="1" hangingPunct="1">
              <a:buFontTx/>
              <a:buNone/>
            </a:pPr>
            <a:endParaRPr lang="ko-KR" altLang="en-US" sz="1600">
              <a:latin typeface="맑은 고딕" charset="0"/>
              <a:ea typeface="맑은 고딕" charset="0"/>
            </a:endParaRPr>
          </a:p>
        </p:txBody>
      </p:sp>
      <p:sp>
        <p:nvSpPr>
          <p:cNvPr id="184" name="텍스트 상자 181"/>
          <p:cNvSpPr txBox="1">
            <a:spLocks/>
          </p:cNvSpPr>
          <p:nvPr/>
        </p:nvSpPr>
        <p:spPr>
          <a:xfrm rot="0">
            <a:off x="6178550" y="7846060"/>
            <a:ext cx="1165860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I</a:t>
            </a: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P</a:t>
            </a:r>
            <a:r>
              <a:rPr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 무전기</a:t>
            </a:r>
            <a:endParaRPr lang="ko-KR" altLang="en-US" sz="1100" b="1">
              <a:solidFill>
                <a:schemeClr val="tx2"/>
              </a:solidFill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85" name="텍스트 상자 183"/>
          <p:cNvSpPr txBox="1">
            <a:spLocks/>
          </p:cNvSpPr>
          <p:nvPr/>
        </p:nvSpPr>
        <p:spPr>
          <a:xfrm rot="0">
            <a:off x="2574925" y="8297545"/>
            <a:ext cx="1165860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A</a:t>
            </a: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ndroid A</a:t>
            </a: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P</a:t>
            </a: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K</a:t>
            </a:r>
            <a:endParaRPr lang="ko-KR" altLang="en-US" sz="1100" b="1">
              <a:solidFill>
                <a:schemeClr val="tx2"/>
              </a:solidFill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86" name="텍스트 상자 184"/>
          <p:cNvSpPr txBox="1">
            <a:spLocks/>
          </p:cNvSpPr>
          <p:nvPr/>
        </p:nvSpPr>
        <p:spPr>
          <a:xfrm rot="0">
            <a:off x="1426845" y="5343525"/>
            <a:ext cx="1165860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보디캠</a:t>
            </a:r>
            <a:endParaRPr lang="ko-KR" altLang="en-US" sz="1100" b="1">
              <a:solidFill>
                <a:schemeClr val="tx2"/>
              </a:solidFill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87" name="텍스트 상자 185"/>
          <p:cNvSpPr txBox="1">
            <a:spLocks/>
          </p:cNvSpPr>
          <p:nvPr/>
        </p:nvSpPr>
        <p:spPr>
          <a:xfrm rot="0">
            <a:off x="3653790" y="4380865"/>
            <a:ext cx="1165860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드론 </a:t>
            </a: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영상전송기</a:t>
            </a:r>
            <a:endParaRPr lang="ko-KR" altLang="en-US" sz="1100" b="1">
              <a:solidFill>
                <a:schemeClr val="tx2"/>
              </a:solidFill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88" name="텍스트 상자 186"/>
          <p:cNvSpPr txBox="1">
            <a:spLocks/>
          </p:cNvSpPr>
          <p:nvPr/>
        </p:nvSpPr>
        <p:spPr>
          <a:xfrm rot="0">
            <a:off x="6139815" y="5598795"/>
            <a:ext cx="1278255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solidFill>
                  <a:schemeClr val="tx2"/>
                </a:solidFill>
                <a:latin typeface="Arial" charset="0"/>
                <a:ea typeface="Arial" charset="0"/>
                <a:sym typeface="맑은 고딕" charset="0"/>
              </a:rPr>
              <a:t>차량용 무선 카메라 </a:t>
            </a:r>
            <a:endParaRPr lang="ko-KR" altLang="en-US" sz="1100" b="1">
              <a:solidFill>
                <a:schemeClr val="tx2"/>
              </a:solidFill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89" name="텍스트 상자 187"/>
          <p:cNvSpPr txBox="1">
            <a:spLocks/>
          </p:cNvSpPr>
          <p:nvPr/>
        </p:nvSpPr>
        <p:spPr>
          <a:xfrm rot="0">
            <a:off x="9613900" y="3620135"/>
            <a:ext cx="1495425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I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P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 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카메라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 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(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기존장비)</a:t>
            </a:r>
            <a:endParaRPr lang="ko-KR" altLang="en-US" sz="1100" b="1"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90" name="텍스트 상자 188"/>
          <p:cNvSpPr txBox="1">
            <a:spLocks/>
          </p:cNvSpPr>
          <p:nvPr/>
        </p:nvSpPr>
        <p:spPr>
          <a:xfrm rot="0">
            <a:off x="9538335" y="8696325"/>
            <a:ext cx="1495425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화상코덱 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(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기존장비)</a:t>
            </a:r>
            <a:endParaRPr lang="ko-KR" altLang="en-US" sz="1100" b="1">
              <a:latin typeface="Arial" charset="0"/>
              <a:ea typeface="Arial" charset="0"/>
              <a:sym typeface="맑은 고딕" charset="0"/>
            </a:endParaRPr>
          </a:p>
        </p:txBody>
      </p:sp>
      <p:sp>
        <p:nvSpPr>
          <p:cNvPr id="191" name="텍스트 상자 214"/>
          <p:cNvSpPr txBox="1">
            <a:spLocks/>
          </p:cNvSpPr>
          <p:nvPr/>
        </p:nvSpPr>
        <p:spPr>
          <a:xfrm rot="0">
            <a:off x="14665325" y="8038465"/>
            <a:ext cx="1495425" cy="182245"/>
          </a:xfrm>
          <a:prstGeom prst="rect"/>
        </p:spPr>
        <p:txBody>
          <a:bodyPr wrap="square" lIns="0" tIns="12700" rIns="0" bIns="0" vert="horz" anchor="t">
            <a:spAutoFit/>
          </a:bodyPr>
          <a:lstStyle/>
          <a:p>
            <a:pPr marL="12700" indent="0" rtl="0" algn="ctr" defTabSz="914400" eaLnBrk="1" latinLnBrk="1" hangingPunct="1">
              <a:buFontTx/>
              <a:buNone/>
            </a:pP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운영자 P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C </a:t>
            </a:r>
            <a:r>
              <a:rPr lang="ko-KR" sz="1100" b="1">
                <a:latin typeface="Arial" charset="0"/>
                <a:ea typeface="Arial" charset="0"/>
                <a:sym typeface="맑은 고딕" charset="0"/>
              </a:rPr>
              <a:t>(기존장비)</a:t>
            </a:r>
            <a:endParaRPr lang="ko-KR" altLang="en-US" sz="1100" b="1">
              <a:latin typeface="Arial" charset="0"/>
              <a:ea typeface="Arial" charset="0"/>
              <a:sym typeface="맑은 고딕" charset="0"/>
            </a:endParaRPr>
          </a:p>
        </p:txBody>
      </p:sp>
      <p:pic>
        <p:nvPicPr>
          <p:cNvPr id="192" name="그림 218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2" t="31717" r="13796" b="10024"/>
          <a:stretch>
            <a:fillRect/>
          </a:stretch>
        </p:blipFill>
        <p:spPr>
          <a:xfrm rot="0">
            <a:off x="1654810" y="4559935"/>
            <a:ext cx="4746625" cy="3037840"/>
          </a:xfrm>
          <a:prstGeom prst="rect"/>
          <a:noFill/>
        </p:spPr>
      </p:pic>
      <p:pic>
        <p:nvPicPr>
          <p:cNvPr id="193" name="그림 219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9564370" y="7979410"/>
            <a:ext cx="1343660" cy="643255"/>
          </a:xfrm>
          <a:prstGeom prst="rect"/>
          <a:noFill/>
        </p:spPr>
      </p:pic>
      <p:grpSp>
        <p:nvGrpSpPr>
          <p:cNvPr id="194" name="그룹 129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95" name="도형 127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96" name="텍스트 상자 128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97" name="도형 162"/>
          <p:cNvSpPr>
            <a:spLocks/>
          </p:cNvSpPr>
          <p:nvPr/>
        </p:nvSpPr>
        <p:spPr>
          <a:xfrm rot="0">
            <a:off x="497205" y="0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98" name="텍스트 상자 163"/>
          <p:cNvSpPr txBox="1">
            <a:spLocks/>
          </p:cNvSpPr>
          <p:nvPr/>
        </p:nvSpPr>
        <p:spPr>
          <a:xfrm rot="0">
            <a:off x="779145" y="578485"/>
            <a:ext cx="986155" cy="65849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01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199" name="도형 280"/>
          <p:cNvSpPr>
            <a:spLocks/>
          </p:cNvSpPr>
          <p:nvPr/>
        </p:nvSpPr>
        <p:spPr>
          <a:xfrm rot="0">
            <a:off x="3429000" y="9433560"/>
            <a:ext cx="2759075" cy="64770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14400" eaLnBrk="1" latinLnBrk="1" hangingPunct="1">
              <a:buFontTx/>
              <a:buNone/>
            </a:pPr>
            <a:endParaRPr lang="ko-KR" altLang="en-US" sz="1600">
              <a:latin typeface="맑은 고딕" charset="0"/>
              <a:ea typeface="맑은 고딕" charset="0"/>
            </a:endParaRPr>
          </a:p>
        </p:txBody>
      </p:sp>
      <p:sp>
        <p:nvSpPr>
          <p:cNvPr id="200" name="텍스트 상자 281"/>
          <p:cNvSpPr txBox="1">
            <a:spLocks/>
          </p:cNvSpPr>
          <p:nvPr/>
        </p:nvSpPr>
        <p:spPr>
          <a:xfrm rot="0">
            <a:off x="3373755" y="8997315"/>
            <a:ext cx="2788285" cy="447040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rtl="0" algn="ctr" defTabSz="995680" eaLnBrk="1" latinLnBrk="1" hangingPunct="1">
              <a:buFontTx/>
              <a:buNone/>
            </a:pPr>
            <a:r>
              <a:rPr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외</a:t>
            </a:r>
            <a:r>
              <a:rPr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부</a:t>
            </a:r>
            <a:r>
              <a:rPr lang="ko-KR"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망</a:t>
            </a:r>
            <a:r>
              <a:rPr sz="1600" spc="-20">
                <a:solidFill>
                  <a:srgbClr val="2D4E77"/>
                </a:solidFill>
                <a:latin typeface="DW임팩타민체" charset="0"/>
                <a:ea typeface="DW임팩타민체" charset="0"/>
              </a:rPr>
              <a:t> </a:t>
            </a:r>
            <a:endParaRPr lang="ko-KR" altLang="en-US" sz="1600">
              <a:solidFill>
                <a:srgbClr val="2D4E77"/>
              </a:solidFill>
              <a:latin typeface="DW임팩타민체" charset="0"/>
              <a:ea typeface="DW임팩타민체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도형 164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6" name="TextBox 16"/>
          <p:cNvSpPr txBox="1">
            <a:spLocks/>
          </p:cNvSpPr>
          <p:nvPr/>
        </p:nvSpPr>
        <p:spPr>
          <a:xfrm rot="0">
            <a:off x="779145" y="532765"/>
            <a:ext cx="985520" cy="6197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</a:t>
            </a:r>
            <a:r>
              <a:rPr lang="ko-KR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2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name="Group 3" id="3"/>
          <p:cNvGrpSpPr/>
          <p:nvPr/>
        </p:nvGrpSpPr>
        <p:grpSpPr>
          <a:xfrm rot="0">
            <a:off x="8164830" y="1781810"/>
            <a:ext cx="7510780" cy="7558405"/>
            <a:chOff x="8164830" y="1781810"/>
            <a:chExt cx="7510780" cy="7558405"/>
          </a:xfrm>
        </p:grpSpPr>
        <p:sp>
          <p:nvSpPr>
            <p:cNvPr id="4" name="Freeform 4"/>
            <p:cNvSpPr/>
            <p:nvPr/>
          </p:nvSpPr>
          <p:spPr>
            <a:xfrm flipH="false" flipV="false" rot="0">
              <a:off x="8164830" y="1781810"/>
              <a:ext cx="7510780" cy="7558405"/>
            </a:xfrm>
            <a:custGeom>
              <a:avLst/>
              <a:gdLst/>
              <a:ahLst/>
              <a:cxnLst/>
              <a:rect r="r" b="b" t="t" l="l"/>
              <a:pathLst>
                <a:path h="1895910" w="1883891">
                  <a:moveTo>
                    <a:pt x="0" y="0"/>
                  </a:moveTo>
                  <a:lnTo>
                    <a:pt x="1883891" y="0"/>
                  </a:lnTo>
                  <a:lnTo>
                    <a:pt x="1883891" y="1895910"/>
                  </a:lnTo>
                  <a:lnTo>
                    <a:pt x="0" y="1895910"/>
                  </a:lnTo>
                  <a:close/>
                </a:path>
              </a:pathLst>
            </a:custGeom>
            <a:solidFill>
              <a:srgbClr val="F0F0F0">
                <a:alpha val="74902"/>
              </a:srgbClr>
            </a:solidFill>
          </p:spPr>
        </p:sp>
        <p:sp>
          <p:nvSpPr>
            <p:cNvPr id="5" name="TextBox 5"/>
            <p:cNvSpPr txBox="true"/>
            <p:nvPr/>
          </p:nvSpPr>
          <p:spPr>
            <a:xfrm>
              <a:off x="8164830" y="1591945"/>
              <a:ext cx="7510780" cy="7748270"/>
            </a:xfrm>
            <a:prstGeom prst="rect">
              <a:avLst/>
            </a:prstGeom>
          </p:spPr>
          <p:txBody>
            <a:bodyPr anchor="ctr" rtlCol="false" tIns="44145" lIns="44145" bIns="44145" rIns="44145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15" name="TextBox 15"/>
          <p:cNvSpPr txBox="1">
            <a:spLocks/>
          </p:cNvSpPr>
          <p:nvPr/>
        </p:nvSpPr>
        <p:spPr>
          <a:xfrm>
            <a:off x="2376170" y="669290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VCS 서버 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grpSp>
        <p:nvGrpSpPr>
          <p:cNvPr name="Group 17" id="17"/>
          <p:cNvGrpSpPr/>
          <p:nvPr/>
        </p:nvGrpSpPr>
        <p:grpSpPr>
          <a:xfrm>
            <a:off x="1718310" y="2571750"/>
            <a:ext cx="4453255" cy="5236210"/>
            <a:chOff x="1718310" y="2571750"/>
            <a:chExt cx="4453255" cy="5236210"/>
          </a:xfrm>
        </p:grpSpPr>
        <p:pic>
          <p:nvPicPr>
            <p:cNvPr id="18" name="Picture 18"/>
            <p:cNvPicPr>
              <a:picLocks noChangeAspect="true"/>
            </p:cNvPicPr>
            <p:nvPr/>
          </p:nvPicPr>
          <p:blipFill>
            <a:blip r:embed="rId2"/>
            <a:srcRect l="227" t="0" r="227" b="0"/>
            <a:stretch>
              <a:fillRect/>
            </a:stretch>
          </p:blipFill>
          <p:spPr>
            <a:xfrm flipH="false" flipV="false">
              <a:off x="1718310" y="2571750"/>
              <a:ext cx="4453255" cy="5236210"/>
            </a:xfrm>
            <a:prstGeom prst="rect">
              <a:avLst/>
            </a:prstGeom>
          </p:spPr>
        </p:pic>
      </p:grpSp>
      <p:sp>
        <p:nvSpPr>
          <p:cNvPr id="22" name="TextBox 22"/>
          <p:cNvSpPr txBox="1">
            <a:spLocks/>
          </p:cNvSpPr>
          <p:nvPr/>
        </p:nvSpPr>
        <p:spPr>
          <a:xfrm rot="0">
            <a:off x="1756410" y="7985125"/>
            <a:ext cx="4419600" cy="651510"/>
          </a:xfrm>
          <a:prstGeom prst="rect"/>
          <a:solidFill>
            <a:srgbClr val="36B700"/>
          </a:solidFill>
        </p:spPr>
        <p:txBody>
          <a:bodyPr wrap="square" lIns="41275" tIns="41275" rIns="41275" bIns="41275" numCol="1" rtlCol="1" vert="horz" anchor="ctr">
            <a:noAutofit/>
          </a:bodyPr>
          <a:lstStyle/>
          <a:p>
            <a:pPr marL="0" indent="0" algn="ctr">
              <a:lnSpc>
                <a:spcPts val="3080"/>
              </a:lnSpc>
              <a:buFontTx/>
              <a:buNone/>
            </a:pPr>
            <a:r>
              <a:rPr lang="en-US" sz="2200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rPr>
              <a:t>서버 Node 4 개를  1 식으로 구성</a:t>
            </a:r>
            <a:endParaRPr lang="ko-KR" altLang="en-US" sz="2200">
              <a:solidFill>
                <a:srgbClr val="FFFFFF">
                  <a:alpha val="73005"/>
                </a:srgbClr>
              </a:solidFill>
              <a:latin typeface="Nanum Square" charset="0"/>
              <a:ea typeface="Nanum Square" charset="0"/>
              <a:cs typeface="Nanum Square" charset="0"/>
            </a:endParaRPr>
          </a:p>
        </p:txBody>
      </p:sp>
      <p:graphicFrame>
        <p:nvGraphicFramePr>
          <p:cNvPr id="23" name="표 1"/>
          <p:cNvGraphicFramePr>
            <a:graphicFrameLocks noGrp="1"/>
          </p:cNvGraphicFramePr>
          <p:nvPr/>
        </p:nvGraphicFramePr>
        <p:xfrm>
          <a:off x="8313420" y="1781810"/>
          <a:ext cx="7287895" cy="73799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37130"/>
                <a:gridCol w="4850765"/>
              </a:tblGrid>
              <a:tr h="440690">
                <a:tc>
                  <a:txBody>
                    <a:bodyPr/>
                    <a:lstStyle/>
                    <a:p>
                      <a:pPr marL="0" indent="0" algn="ctr" hangingPunct="1" lvl="1">
                        <a:buFontTx/>
                        <a:buNone/>
                      </a:pPr>
                      <a:r>
                        <a:rPr sz="1600" kern="1200" i="0" b="1">
                          <a:solidFill>
                            <a:schemeClr val="lt1"/>
                          </a:solidFill>
                          <a:latin typeface="맑은 고딕" charset="0"/>
                          <a:ea typeface="맑은 고딕" charset="0"/>
                        </a:rPr>
                        <a:t>구 분</a:t>
                      </a:r>
                      <a:endParaRPr lang="ko-KR" altLang="en-US" sz="1600" kern="1200" i="0" b="1">
                        <a:solidFill>
                          <a:schemeClr val="lt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algn="ctr" hangingPunct="1" lvl="1">
                        <a:buFontTx/>
                        <a:buNone/>
                      </a:pPr>
                      <a:r>
                        <a:rPr sz="1600" kern="1200" i="0" b="1">
                          <a:solidFill>
                            <a:schemeClr val="lt1"/>
                          </a:solidFill>
                          <a:latin typeface="맑은 고딕" charset="0"/>
                          <a:ea typeface="맑은 고딕" charset="0"/>
                        </a:rPr>
                        <a:t>사 양</a:t>
                      </a:r>
                      <a:endParaRPr lang="ko-KR" altLang="en-US" sz="1600" kern="1200" i="0" b="1">
                        <a:solidFill>
                          <a:schemeClr val="lt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440690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폼팩터 (Form Factor)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19" 2U 랙마운트 서버 섀시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54355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컴퓨팅 노드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(Computing Nodes)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최대 4개 노드 장착 가능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54355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CPU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Intel Xeon Silver 4110 × 2 (8코어, 16스레드,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2.1GHz ~ 3.0GHz, 11MB L3 캐시)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54355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메모리(Memory)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DDR4 ECC Registered, 최대 512GB 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(노드당 8× DIMM 슬롯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88010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스토리지(Storage)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각 노드당 6개 슬롯(3.5" 또는 2.5" HDD/SSD 지원) → 총 24개 슬롯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440690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네트워크(Network)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10/100/1000 Mbps Ethernet 포트 × 2 (노드당)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79755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전원(Power Supply)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SMPS (2150 Watt x 2 EA 구조 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플래티넘 Redundant 지원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440690"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확장성(Expansion)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PCIe Gen3 슬롯 지원 (노드당 2~3개)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471170">
                <a:tc rowSpan="5">
                  <a:txBody>
                    <a:bodyPr/>
                    <a:lstStyle/>
                    <a:p>
                      <a:pPr marL="0" indent="0" algn="l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관리(Management)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IPMI 2.0 기반 원격 관리 모듈 지원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5435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CPU 온도, 팬 속도, 전압, 전원 상태 등을 실시간 확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76581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서버 전원이 꺼져 있어도(Out-of-Band) 네트워크로 전원 켜기/끄기, 리부팅 가능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44069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RMCP+(암호화된 세션) 지원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  <a:tr h="55435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hangingPunct="1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KVM over IP 기능으로 BIOS 화면이나 OS 설치 화면까지 원격 조작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90170" marR="90170" marT="46990" marB="46990" anchor="ctr"/>
                </a:tc>
              </a:tr>
            </a:tbl>
          </a:graphicData>
        </a:graphic>
      </p:graphicFrame>
      <p:grpSp>
        <p:nvGrpSpPr>
          <p:cNvPr id="24" name="그룹 132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25" name="도형 130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6" name="텍스트 상자 131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8" name="도형 189"/>
          <p:cNvSpPr>
            <a:spLocks/>
          </p:cNvSpPr>
          <p:nvPr/>
        </p:nvSpPr>
        <p:spPr>
          <a:xfrm rot="0">
            <a:off x="7740015" y="1798320"/>
            <a:ext cx="167640" cy="7452360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도형 165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grpSp>
        <p:nvGrpSpPr>
          <p:cNvPr name="Group 3" id="3"/>
          <p:cNvGrpSpPr/>
          <p:nvPr/>
        </p:nvGrpSpPr>
        <p:grpSpPr>
          <a:xfrm>
            <a:off x="9664700" y="2296160"/>
            <a:ext cx="6999605" cy="7044055"/>
            <a:chOff x="9664700" y="2296160"/>
            <a:chExt cx="6999605" cy="7044055"/>
          </a:xfrm>
        </p:grpSpPr>
        <p:sp>
          <p:nvSpPr>
            <p:cNvPr id="4" name="Freeform 4"/>
            <p:cNvSpPr>
              <a:spLocks/>
            </p:cNvSpPr>
            <p:nvPr/>
          </p:nvSpPr>
          <p:spPr>
            <a:xfrm rot="0">
              <a:off x="9664700" y="2296160"/>
              <a:ext cx="7000240" cy="7044690"/>
            </a:xfrm>
            <a:custGeom>
              <a:gdLst>
                <a:gd fmla="*/ 0 w 1883892" name="TX0"/>
                <a:gd fmla="*/ 0 h 1895911" name="TY0"/>
                <a:gd fmla="*/ 1883891 w 1883892" name="TX1"/>
                <a:gd fmla="*/ 0 h 1895911" name="TY1"/>
                <a:gd fmla="*/ 1883891 w 1883892" name="TX2"/>
                <a:gd fmla="*/ 1895910 h 1895911" name="TY2"/>
                <a:gd fmla="*/ 0 w 1883892" name="TX3"/>
                <a:gd fmla="*/ 1895910 h 1895911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883892" h="1895911">
                  <a:moveTo>
                    <a:pt x="0" y="0"/>
                  </a:moveTo>
                  <a:lnTo>
                    <a:pt x="1883891" y="0"/>
                  </a:lnTo>
                  <a:lnTo>
                    <a:pt x="1883891" y="1895910"/>
                  </a:lnTo>
                  <a:lnTo>
                    <a:pt x="0" y="1895910"/>
                  </a:lnTo>
                  <a:close/>
                </a:path>
              </a:pathLst>
            </a:custGeom>
            <a:solidFill>
              <a:srgbClr val="F0F0F0">
                <a:alpha val="73790"/>
              </a:srgbClr>
            </a:solidFill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5" name="TextBox 5"/>
            <p:cNvSpPr txBox="1">
              <a:spLocks/>
            </p:cNvSpPr>
            <p:nvPr/>
          </p:nvSpPr>
          <p:spPr>
            <a:xfrm rot="0">
              <a:off x="9664700" y="2118995"/>
              <a:ext cx="7000240" cy="7221855"/>
            </a:xfrm>
            <a:prstGeom prst="rect"/>
          </p:spPr>
          <p:txBody>
            <a:bodyPr wrap="square" lIns="44450" tIns="44450" rIns="44450" bIns="44450" numCol="1" rtlCol="1" vert="horz" anchor="ctr">
              <a:noAutofit/>
            </a:bodyPr>
            <a:lstStyle/>
            <a:p>
              <a:pPr marL="0" indent="0" algn="ctr">
                <a:lnSpc>
                  <a:spcPts val="2660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5" name="Freeform 15"/>
          <p:cNvSpPr>
            <a:spLocks/>
          </p:cNvSpPr>
          <p:nvPr/>
        </p:nvSpPr>
        <p:spPr>
          <a:xfrm rot="0">
            <a:off x="736600" y="2526665"/>
            <a:ext cx="8416925" cy="7012940"/>
          </a:xfrm>
          <a:custGeom>
            <a:gdLst>
              <a:gd fmla="*/ 0 w 8416602" name="TX0"/>
              <a:gd fmla="*/ 0 h 7012546" name="TY0"/>
              <a:gd fmla="*/ 8416601 w 8416602" name="TX1"/>
              <a:gd fmla="*/ 0 h 7012546" name="TY1"/>
              <a:gd fmla="*/ 8416601 w 8416602" name="TX2"/>
              <a:gd fmla="*/ 7012544 h 7012546" name="TY2"/>
              <a:gd fmla="*/ 0 w 8416602" name="TX3"/>
              <a:gd fmla="*/ 7012544 h 7012546" name="TY3"/>
              <a:gd fmla="*/ 0 w 8416602" name="TX4"/>
              <a:gd fmla="*/ 0 h 7012546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8416602" h="7012546">
                <a:moveTo>
                  <a:pt x="0" y="0"/>
                </a:moveTo>
                <a:lnTo>
                  <a:pt x="8416601" y="0"/>
                </a:lnTo>
                <a:lnTo>
                  <a:pt x="8416601" y="7012544"/>
                </a:lnTo>
                <a:lnTo>
                  <a:pt x="0" y="701254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-3000" r="0" b="-300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6" name="TextBox 16"/>
          <p:cNvSpPr txBox="1">
            <a:spLocks/>
          </p:cNvSpPr>
          <p:nvPr/>
        </p:nvSpPr>
        <p:spPr>
          <a:xfrm>
            <a:off x="2376170" y="753110"/>
            <a:ext cx="57277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VCS SW (All in One 기능)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17" name="TextBox 17"/>
          <p:cNvSpPr txBox="1">
            <a:spLocks/>
          </p:cNvSpPr>
          <p:nvPr/>
        </p:nvSpPr>
        <p:spPr>
          <a:xfrm rot="0">
            <a:off x="779145" y="591185"/>
            <a:ext cx="985520" cy="6197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</a:t>
            </a:r>
            <a:r>
              <a:rPr lang="ko-KR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3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21" name="TextBox 21"/>
          <p:cNvSpPr txBox="1">
            <a:spLocks/>
          </p:cNvSpPr>
          <p:nvPr/>
        </p:nvSpPr>
        <p:spPr>
          <a:xfrm rot="0">
            <a:off x="9746615" y="1920875"/>
            <a:ext cx="4335145" cy="415290"/>
          </a:xfrm>
          <a:prstGeom prst="rect"/>
          <a:solidFill>
            <a:schemeClr val="accent3">
              <a:lumMod val="60000"/>
              <a:lumOff val="40000"/>
            </a:schemeClr>
          </a:solidFill>
        </p:spPr>
        <p:txBody>
          <a:bodyPr wrap="square" lIns="41275" tIns="41275" rIns="41275" bIns="41275" numCol="1" rtlCol="1" vert="horz" anchor="ctr">
            <a:noAutofit/>
          </a:bodyPr>
          <a:lstStyle/>
          <a:p>
            <a:pPr marL="0" indent="0" algn="ctr">
              <a:lnSpc>
                <a:spcPts val="3499"/>
              </a:lnSpc>
              <a:buFontTx/>
              <a:buNone/>
            </a:pPr>
            <a:r>
              <a:rPr lang="en-US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rPr>
              <a:t>VCS </a:t>
            </a:r>
            <a:r>
              <a:rPr lang="ko-KR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rPr>
              <a:t> </a:t>
            </a:r>
            <a:r>
              <a:rPr lang="en-US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rPr>
              <a:t>SW </a:t>
            </a:r>
            <a:r>
              <a:rPr lang="ko-KR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rPr>
              <a:t> Inside</a:t>
            </a:r>
            <a:endParaRPr lang="ko-KR" altLang="en-US" sz="2490" b="1">
              <a:solidFill>
                <a:srgbClr val="FFFFFF">
                  <a:alpha val="73005"/>
                </a:srgbClr>
              </a:solidFill>
              <a:latin typeface="Nanum Square" charset="0"/>
              <a:ea typeface="Nanum Square" charset="0"/>
              <a:cs typeface="Nanum Square" charset="0"/>
            </a:endParaRPr>
          </a:p>
        </p:txBody>
      </p:sp>
      <p:graphicFrame>
        <p:nvGraphicFramePr>
          <p:cNvPr id="22" name="표 5"/>
          <p:cNvGraphicFramePr>
            <a:graphicFrameLocks noGrp="1"/>
          </p:cNvGraphicFramePr>
          <p:nvPr/>
        </p:nvGraphicFramePr>
        <p:xfrm>
          <a:off x="9775825" y="2343785"/>
          <a:ext cx="6918325" cy="7084695"/>
        </p:xfrm>
        <a:graphic>
          <a:graphicData uri="http://schemas.openxmlformats.org/drawingml/2006/table">
            <a:tbl>
              <a:tblPr firstCol="1">
                <a:tableStyleId>{F5AB1C69-6EDB-4FF4-983F-18BD219EF322}</a:tableStyleId>
              </a:tblPr>
              <a:tblGrid>
                <a:gridCol w="1922145"/>
                <a:gridCol w="4996180"/>
              </a:tblGrid>
              <a:tr h="911225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Gateway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이종의 프로토콜을 사용하는 장비를 연결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1036955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GK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GK (Gatekeeper)는 모든 회의 참가자를 관리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(참가자 추가·삭제) 할 수 있도록 하여, 고도의 보안성이 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요구되는 수준의 회의 관리 기능 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1187450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Web  Server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웹 브라우저나 클라이언트 애플리케이션에서 요청한 웹 페이지, 이미지, 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동영상, 데이터 등을 인터넷이나 내부 네트워크를 통해 제공하는 Web 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서버 기능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1042035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VMS &amp; STORAGE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영상 수집 , 저장 , 분배 , 스트리밍 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1244600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MCU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다자간 화상회의를 위한 장비로,</a:t>
                      </a: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가상의 회의실을 생성하고 여러 지역에 위치한 코덱과 가상 회의실을 연결·관리하여 회의를 운영합니다.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1662430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spc="-10" kumimoji="1" i="0" b="1">
                          <a:gradFill rotWithShape="1">
                            <a:gsLst>
                              <a:gs pos="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  <a:gs pos="100000">
                                <a:schemeClr val="tx1">
                                  <a:lumMod val="75000"/>
                                  <a:lumOff val="25000"/>
                                </a:schemeClr>
                              </a:gs>
                            </a:gsLst>
                            <a:lin ang="5400000" scaled="1"/>
                          </a:gradFill>
                          <a:latin typeface="맑은 고딕" charset="0"/>
                          <a:ea typeface="맑은 고딕" charset="0"/>
                        </a:rPr>
                        <a:t>Proxy Server</a:t>
                      </a:r>
                      <a:endParaRPr lang="ko-KR" altLang="en-US" sz="1400" kern="1200" kumimoji="1" i="0" b="1">
                        <a:gradFill rotWithShape="1">
                          <a:gsLst>
                            <a:gs pos="0">
                              <a:schemeClr val="tx1">
                                <a:lumMod val="75000"/>
                                <a:lumOff val="25000"/>
                              </a:schemeClr>
                            </a:gs>
                            <a:gs pos="100000">
                              <a:schemeClr val="tx1">
                                <a:lumMod val="75000"/>
                                <a:lumOff val="25000"/>
                              </a:schemeClr>
                            </a:gs>
                          </a:gsLst>
                          <a:lin ang="5400000" scaled="1"/>
                        </a:gra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방화벽 등 다양한 네트워크 환경에 위치한 통신 단말과 호출·통신하기 위한 기능으로, 복잡한 네트워크 설정이나 방화벽으로 인해 직접 사용이 불가능한 상황에서도 프록시 서버 기능을 통해 외부 네트워크와의 원활한 통신을 지원합니다.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</a:tbl>
          </a:graphicData>
        </a:graphic>
      </p:graphicFrame>
      <p:grpSp>
        <p:nvGrpSpPr>
          <p:cNvPr id="23" name="그룹 135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24" name="도형 133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5" name="텍스트 상자 134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7" name="도형 204"/>
          <p:cNvSpPr>
            <a:spLocks/>
          </p:cNvSpPr>
          <p:nvPr/>
        </p:nvSpPr>
        <p:spPr>
          <a:xfrm rot="0">
            <a:off x="9518015" y="2068195"/>
            <a:ext cx="144780" cy="727265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도형 166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3" name="Freeform 3"/>
          <p:cNvSpPr>
            <a:spLocks/>
          </p:cNvSpPr>
          <p:nvPr/>
        </p:nvSpPr>
        <p:spPr>
          <a:xfrm rot="0">
            <a:off x="1905000" y="8145780"/>
            <a:ext cx="3573780" cy="1747520"/>
          </a:xfrm>
          <a:custGeom>
            <a:gdLst>
              <a:gd fmla="*/ 0 w 1294835" name="TX0"/>
              <a:gd fmla="*/ 0 h 632965" name="TY0"/>
              <a:gd fmla="*/ 1294834 w 1294835" name="TX1"/>
              <a:gd fmla="*/ 0 h 632965" name="TY1"/>
              <a:gd fmla="*/ 1294834 w 1294835" name="TX2"/>
              <a:gd fmla="*/ 632964 h 632965" name="TY2"/>
              <a:gd fmla="*/ 0 w 1294835" name="TX3"/>
              <a:gd fmla="*/ 632964 h 632965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1294835" h="632965">
                <a:moveTo>
                  <a:pt x="0" y="0"/>
                </a:moveTo>
                <a:lnTo>
                  <a:pt x="1294834" y="0"/>
                </a:lnTo>
                <a:lnTo>
                  <a:pt x="1294834" y="632964"/>
                </a:lnTo>
                <a:lnTo>
                  <a:pt x="0" y="632964"/>
                </a:lnTo>
                <a:close/>
              </a:path>
            </a:pathLst>
          </a:custGeom>
          <a:solidFill>
            <a:srgbClr val="FFFFFF">
              <a:alpha val="73790"/>
            </a:srgbClr>
          </a:solidFill>
          <a:ln w="76200" cap="sq" cmpd="sng">
            <a:solidFill>
              <a:srgbClr val="009900">
                <a:alpha val="74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6" name="Freeform 6"/>
          <p:cNvSpPr>
            <a:spLocks/>
          </p:cNvSpPr>
          <p:nvPr/>
        </p:nvSpPr>
        <p:spPr>
          <a:xfrm rot="0">
            <a:off x="2957195" y="6043295"/>
            <a:ext cx="1709420" cy="1709420"/>
          </a:xfrm>
          <a:custGeom>
            <a:gdLst>
              <a:gd fmla="*/ 406400 w 812801" name="TX0"/>
              <a:gd fmla="*/ 0 h 812801" name="TY0"/>
              <a:gd fmla="*/ 0 w 812801" name="TX1"/>
              <a:gd fmla="*/ 406400 h 812801" name="TY1"/>
              <a:gd fmla="*/ 406400 w 812801" name="TX2"/>
              <a:gd fmla="*/ 812800 h 812801" name="TY2"/>
              <a:gd fmla="*/ 812800 w 812801" name="TX3"/>
              <a:gd fmla="*/ 406400 h 812801" name="TY3"/>
              <a:gd fmla="*/ 406400 w 812801" name="TX4"/>
              <a:gd fmla="*/ 0 h 812801" name="TY4"/>
              <a:gd fmla="*/ 406400 w 812801" name="TX5"/>
              <a:gd fmla="*/ 0 h 812801" name="TY5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</a:cxnLst>
            <a:rect l="l" t="t" r="r" b="b"/>
            <a:pathLst>
              <a:path w="812801" h="812801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lnTo>
                  <a:pt x="406400" y="0"/>
                </a:lnTo>
                <a:close/>
              </a:path>
            </a:pathLst>
          </a:custGeom>
          <a:solidFill>
            <a:srgbClr val="F9F7F7"/>
          </a:solidFill>
          <a:ln w="76200" cap="sq" cmpd="sng">
            <a:solidFill>
              <a:srgbClr val="009900">
                <a:alpha val="100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7" name="TextBox 7"/>
          <p:cNvSpPr txBox="1">
            <a:spLocks/>
          </p:cNvSpPr>
          <p:nvPr/>
        </p:nvSpPr>
        <p:spPr>
          <a:xfrm rot="0">
            <a:off x="3117215" y="6102985"/>
            <a:ext cx="1389380" cy="1489075"/>
          </a:xfrm>
          <a:prstGeom prst="rect"/>
        </p:spPr>
        <p:txBody>
          <a:bodyPr wrap="square" lIns="50800" tIns="50800" rIns="50800" bIns="50800" numCol="1" rtlCol="1" vert="horz" anchor="ctr">
            <a:noAutofit/>
          </a:bodyPr>
          <a:lstStyle/>
          <a:p>
            <a:pPr marL="0" indent="0" algn="ctr">
              <a:lnSpc>
                <a:spcPts val="3359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영상보안</a:t>
            </a:r>
            <a:endParaRPr lang="ko-KR" altLang="en-US" sz="24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>
          <a:xfrm rot="0">
            <a:off x="6470650" y="6043295"/>
            <a:ext cx="1709420" cy="1709420"/>
          </a:xfrm>
          <a:custGeom>
            <a:gdLst>
              <a:gd fmla="*/ 406400 w 812801" name="TX0"/>
              <a:gd fmla="*/ 0 h 812801" name="TY0"/>
              <a:gd fmla="*/ 0 w 812801" name="TX1"/>
              <a:gd fmla="*/ 406400 h 812801" name="TY1"/>
              <a:gd fmla="*/ 406400 w 812801" name="TX2"/>
              <a:gd fmla="*/ 812800 h 812801" name="TY2"/>
              <a:gd fmla="*/ 812800 w 812801" name="TX3"/>
              <a:gd fmla="*/ 406400 h 812801" name="TY3"/>
              <a:gd fmla="*/ 406400 w 812801" name="TX4"/>
              <a:gd fmla="*/ 0 h 812801" name="TY4"/>
              <a:gd fmla="*/ 406400 w 812801" name="TX5"/>
              <a:gd fmla="*/ 0 h 812801" name="TY5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</a:cxnLst>
            <a:rect l="l" t="t" r="r" b="b"/>
            <a:pathLst>
              <a:path w="812801" h="812801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lnTo>
                  <a:pt x="406400" y="0"/>
                </a:lnTo>
                <a:close/>
              </a:path>
            </a:pathLst>
          </a:custGeom>
          <a:solidFill>
            <a:srgbClr val="F9F7F7"/>
          </a:solidFill>
          <a:ln w="76200" cap="sq" cmpd="sng">
            <a:solidFill>
              <a:srgbClr val="009900">
                <a:alpha val="100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3" name="TextBox 13"/>
          <p:cNvSpPr txBox="1">
            <a:spLocks/>
          </p:cNvSpPr>
          <p:nvPr/>
        </p:nvSpPr>
        <p:spPr>
          <a:xfrm rot="0">
            <a:off x="6631305" y="6102985"/>
            <a:ext cx="1389380" cy="1489075"/>
          </a:xfrm>
          <a:prstGeom prst="rect"/>
        </p:spPr>
        <p:txBody>
          <a:bodyPr wrap="square" lIns="50800" tIns="50800" rIns="50800" bIns="50800" numCol="1" rtlCol="1" vert="horz" anchor="ctr">
            <a:noAutofit/>
          </a:bodyPr>
          <a:lstStyle/>
          <a:p>
            <a:pPr marL="0" indent="0" algn="ctr">
              <a:lnSpc>
                <a:spcPts val="3359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영상회의</a:t>
            </a:r>
            <a:endParaRPr lang="ko-KR" altLang="en-US" sz="24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>
          <a:xfrm rot="0">
            <a:off x="9980295" y="6043295"/>
            <a:ext cx="1709420" cy="1709420"/>
          </a:xfrm>
          <a:custGeom>
            <a:gdLst>
              <a:gd fmla="*/ 406400 w 812801" name="TX0"/>
              <a:gd fmla="*/ 0 h 812801" name="TY0"/>
              <a:gd fmla="*/ 0 w 812801" name="TX1"/>
              <a:gd fmla="*/ 406400 h 812801" name="TY1"/>
              <a:gd fmla="*/ 406400 w 812801" name="TX2"/>
              <a:gd fmla="*/ 812800 h 812801" name="TY2"/>
              <a:gd fmla="*/ 812800 w 812801" name="TX3"/>
              <a:gd fmla="*/ 406400 h 812801" name="TY3"/>
              <a:gd fmla="*/ 406400 w 812801" name="TX4"/>
              <a:gd fmla="*/ 0 h 812801" name="TY4"/>
              <a:gd fmla="*/ 406400 w 812801" name="TX5"/>
              <a:gd fmla="*/ 0 h 812801" name="TY5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</a:cxnLst>
            <a:rect l="l" t="t" r="r" b="b"/>
            <a:pathLst>
              <a:path w="812801" h="812801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lnTo>
                  <a:pt x="406400" y="0"/>
                </a:lnTo>
                <a:close/>
              </a:path>
            </a:pathLst>
          </a:custGeom>
          <a:solidFill>
            <a:srgbClr val="F9F7F7"/>
          </a:solidFill>
          <a:ln w="76200" cap="sq" cmpd="sng">
            <a:solidFill>
              <a:srgbClr val="009900">
                <a:alpha val="100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6" name="TextBox 16"/>
          <p:cNvSpPr txBox="1">
            <a:spLocks/>
          </p:cNvSpPr>
          <p:nvPr/>
        </p:nvSpPr>
        <p:spPr>
          <a:xfrm rot="0">
            <a:off x="10140950" y="6102985"/>
            <a:ext cx="1389380" cy="1489075"/>
          </a:xfrm>
          <a:prstGeom prst="rect"/>
        </p:spPr>
        <p:txBody>
          <a:bodyPr wrap="square" lIns="50800" tIns="50800" rIns="50800" bIns="50800" numCol="1" rtlCol="1" vert="horz" anchor="ctr">
            <a:noAutofit/>
          </a:bodyPr>
          <a:lstStyle/>
          <a:p>
            <a:pPr marL="0" indent="0" algn="ctr">
              <a:lnSpc>
                <a:spcPts val="2660"/>
              </a:lnSpc>
              <a:buFontTx/>
              <a:buNone/>
            </a:pPr>
            <a:r>
              <a:rPr lang="en-US" sz="19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GIS 서버</a:t>
            </a:r>
            <a:endParaRPr lang="ko-KR" altLang="en-US" sz="19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ctr">
              <a:lnSpc>
                <a:spcPts val="2660"/>
              </a:lnSpc>
              <a:spcBef>
                <a:spcPct val="0"/>
              </a:spcBef>
              <a:buFontTx/>
              <a:buNone/>
            </a:pPr>
            <a:r>
              <a:rPr lang="en-US" sz="19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3 D 모델링</a:t>
            </a:r>
            <a:endParaRPr lang="ko-KR" altLang="en-US" sz="19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>
          <a:xfrm rot="0">
            <a:off x="5603240" y="8145780"/>
            <a:ext cx="3436620" cy="1747520"/>
          </a:xfrm>
          <a:custGeom>
            <a:gdLst>
              <a:gd fmla="*/ 0 w 1244995" name="TX0"/>
              <a:gd fmla="*/ 0 h 632965" name="TY0"/>
              <a:gd fmla="*/ 1244994 w 1244995" name="TX1"/>
              <a:gd fmla="*/ 0 h 632965" name="TY1"/>
              <a:gd fmla="*/ 1244994 w 1244995" name="TX2"/>
              <a:gd fmla="*/ 632964 h 632965" name="TY2"/>
              <a:gd fmla="*/ 0 w 1244995" name="TX3"/>
              <a:gd fmla="*/ 632964 h 632965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1244995" h="632965">
                <a:moveTo>
                  <a:pt x="0" y="0"/>
                </a:moveTo>
                <a:lnTo>
                  <a:pt x="1244994" y="0"/>
                </a:lnTo>
                <a:lnTo>
                  <a:pt x="1244994" y="632964"/>
                </a:lnTo>
                <a:lnTo>
                  <a:pt x="0" y="632964"/>
                </a:lnTo>
                <a:close/>
              </a:path>
            </a:pathLst>
          </a:custGeom>
          <a:solidFill>
            <a:srgbClr val="FFFFFF">
              <a:alpha val="73790"/>
            </a:srgbClr>
          </a:solidFill>
          <a:ln w="76200" cap="sq" cmpd="sng">
            <a:solidFill>
              <a:srgbClr val="009900">
                <a:alpha val="74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21" name="Freeform 21"/>
          <p:cNvSpPr>
            <a:spLocks/>
          </p:cNvSpPr>
          <p:nvPr/>
        </p:nvSpPr>
        <p:spPr>
          <a:xfrm rot="0">
            <a:off x="9163685" y="8145780"/>
            <a:ext cx="3343275" cy="1747520"/>
          </a:xfrm>
          <a:custGeom>
            <a:gdLst>
              <a:gd fmla="*/ 0 w 1211242" name="TX0"/>
              <a:gd fmla="*/ 0 h 632965" name="TY0"/>
              <a:gd fmla="*/ 1211241 w 1211242" name="TX1"/>
              <a:gd fmla="*/ 0 h 632965" name="TY1"/>
              <a:gd fmla="*/ 1211241 w 1211242" name="TX2"/>
              <a:gd fmla="*/ 632964 h 632965" name="TY2"/>
              <a:gd fmla="*/ 0 w 1211242" name="TX3"/>
              <a:gd fmla="*/ 632964 h 632965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1211242" h="632965">
                <a:moveTo>
                  <a:pt x="0" y="0"/>
                </a:moveTo>
                <a:lnTo>
                  <a:pt x="1211241" y="0"/>
                </a:lnTo>
                <a:lnTo>
                  <a:pt x="1211241" y="632964"/>
                </a:lnTo>
                <a:lnTo>
                  <a:pt x="0" y="632964"/>
                </a:lnTo>
                <a:close/>
              </a:path>
            </a:pathLst>
          </a:custGeom>
          <a:solidFill>
            <a:srgbClr val="FFFFFF">
              <a:alpha val="73790"/>
            </a:srgbClr>
          </a:solidFill>
          <a:ln w="76200" cap="sq" cmpd="sng">
            <a:solidFill>
              <a:srgbClr val="009900">
                <a:alpha val="74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cxnSp>
        <p:nvCxnSpPr>
          <p:cNvPr id="23" name="AutoShape 23"/>
          <p:cNvCxnSpPr/>
          <p:nvPr/>
        </p:nvCxnSpPr>
        <p:spPr>
          <a:xfrm rot="0">
            <a:off x="3811905" y="7752080"/>
            <a:ext cx="1270" cy="394335"/>
          </a:xfrm>
          <a:prstGeom prst="line"/>
          <a:ln w="5715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AutoShape 24"/>
          <p:cNvCxnSpPr/>
          <p:nvPr/>
        </p:nvCxnSpPr>
        <p:spPr>
          <a:xfrm rot="0">
            <a:off x="7325360" y="7752080"/>
            <a:ext cx="1270" cy="394335"/>
          </a:xfrm>
          <a:prstGeom prst="line"/>
          <a:ln w="5715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AutoShape 25"/>
          <p:cNvCxnSpPr/>
          <p:nvPr/>
        </p:nvCxnSpPr>
        <p:spPr>
          <a:xfrm rot="0">
            <a:off x="10848975" y="7752080"/>
            <a:ext cx="635" cy="394335"/>
          </a:xfrm>
          <a:prstGeom prst="line"/>
          <a:ln w="5715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7"/>
          <p:cNvSpPr>
            <a:spLocks/>
          </p:cNvSpPr>
          <p:nvPr/>
        </p:nvSpPr>
        <p:spPr>
          <a:xfrm rot="0">
            <a:off x="12630785" y="8145780"/>
            <a:ext cx="3573780" cy="1747520"/>
          </a:xfrm>
          <a:custGeom>
            <a:gdLst>
              <a:gd fmla="*/ 0 w 1294835" name="TX0"/>
              <a:gd fmla="*/ 0 h 632965" name="TY0"/>
              <a:gd fmla="*/ 1294834 w 1294835" name="TX1"/>
              <a:gd fmla="*/ 0 h 632965" name="TY1"/>
              <a:gd fmla="*/ 1294834 w 1294835" name="TX2"/>
              <a:gd fmla="*/ 632964 h 632965" name="TY2"/>
              <a:gd fmla="*/ 0 w 1294835" name="TX3"/>
              <a:gd fmla="*/ 632964 h 632965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1294835" h="632965">
                <a:moveTo>
                  <a:pt x="0" y="0"/>
                </a:moveTo>
                <a:lnTo>
                  <a:pt x="1294834" y="0"/>
                </a:lnTo>
                <a:lnTo>
                  <a:pt x="1294834" y="632964"/>
                </a:lnTo>
                <a:lnTo>
                  <a:pt x="0" y="632964"/>
                </a:lnTo>
                <a:close/>
              </a:path>
            </a:pathLst>
          </a:custGeom>
          <a:solidFill>
            <a:srgbClr val="FFFFFF">
              <a:alpha val="73790"/>
            </a:srgbClr>
          </a:solidFill>
          <a:ln w="76200" cap="sq" cmpd="sng">
            <a:solidFill>
              <a:srgbClr val="009900">
                <a:alpha val="74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30" name="Freeform 30"/>
          <p:cNvSpPr>
            <a:spLocks/>
          </p:cNvSpPr>
          <p:nvPr/>
        </p:nvSpPr>
        <p:spPr>
          <a:xfrm rot="0">
            <a:off x="13683615" y="6043295"/>
            <a:ext cx="1709420" cy="1709420"/>
          </a:xfrm>
          <a:custGeom>
            <a:gdLst>
              <a:gd fmla="*/ 406400 w 812801" name="TX0"/>
              <a:gd fmla="*/ 0 h 812801" name="TY0"/>
              <a:gd fmla="*/ 0 w 812801" name="TX1"/>
              <a:gd fmla="*/ 406400 h 812801" name="TY1"/>
              <a:gd fmla="*/ 406400 w 812801" name="TX2"/>
              <a:gd fmla="*/ 812800 h 812801" name="TY2"/>
              <a:gd fmla="*/ 812800 w 812801" name="TX3"/>
              <a:gd fmla="*/ 406400 h 812801" name="TY3"/>
              <a:gd fmla="*/ 406400 w 812801" name="TX4"/>
              <a:gd fmla="*/ 0 h 812801" name="TY4"/>
              <a:gd fmla="*/ 406400 w 812801" name="TX5"/>
              <a:gd fmla="*/ 0 h 812801" name="TY5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</a:cxnLst>
            <a:rect l="l" t="t" r="r" b="b"/>
            <a:pathLst>
              <a:path w="812801" h="812801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lnTo>
                  <a:pt x="406400" y="0"/>
                </a:lnTo>
                <a:close/>
              </a:path>
            </a:pathLst>
          </a:custGeom>
          <a:solidFill>
            <a:srgbClr val="F9F7F7"/>
          </a:solidFill>
          <a:ln w="76200" cap="sq" cmpd="sng">
            <a:solidFill>
              <a:srgbClr val="009900">
                <a:alpha val="100000"/>
              </a:srgbClr>
            </a:solidFill>
            <a:prstDash val="solid"/>
            <a:miter lim="800000"/>
          </a:ln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31" name="TextBox 31"/>
          <p:cNvSpPr txBox="1">
            <a:spLocks/>
          </p:cNvSpPr>
          <p:nvPr/>
        </p:nvSpPr>
        <p:spPr>
          <a:xfrm rot="0">
            <a:off x="13843635" y="6102985"/>
            <a:ext cx="1389380" cy="1489075"/>
          </a:xfrm>
          <a:prstGeom prst="rect"/>
        </p:spPr>
        <p:txBody>
          <a:bodyPr wrap="square" lIns="50800" tIns="50800" rIns="50800" bIns="50800" numCol="1" rtlCol="1" vert="horz" anchor="ctr">
            <a:noAutofit/>
          </a:bodyPr>
          <a:lstStyle/>
          <a:p>
            <a:pPr marL="0" indent="0" algn="ctr">
              <a:lnSpc>
                <a:spcPts val="2660"/>
              </a:lnSpc>
              <a:buFontTx/>
              <a:buNone/>
            </a:pPr>
            <a:r>
              <a:rPr lang="en-US" sz="19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지능형서버</a:t>
            </a:r>
            <a:endParaRPr lang="ko-KR" altLang="en-US" sz="19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ctr">
              <a:lnSpc>
                <a:spcPts val="2660"/>
              </a:lnSpc>
              <a:spcBef>
                <a:spcPct val="0"/>
              </a:spcBef>
              <a:buFontTx/>
              <a:buNone/>
            </a:pPr>
            <a:r>
              <a:rPr lang="en-US" sz="190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/ DB</a:t>
            </a:r>
            <a:endParaRPr lang="ko-KR" altLang="en-US" sz="19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cxnSp>
        <p:nvCxnSpPr>
          <p:cNvPr id="32" name="AutoShape 32"/>
          <p:cNvCxnSpPr/>
          <p:nvPr/>
        </p:nvCxnSpPr>
        <p:spPr>
          <a:xfrm rot="0">
            <a:off x="14547215" y="7752080"/>
            <a:ext cx="1270" cy="394335"/>
          </a:xfrm>
          <a:prstGeom prst="line"/>
          <a:ln w="57150" cap="flat" cmpd="sng">
            <a:solidFill>
              <a:srgbClr val="009900">
                <a:alpha val="74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3"/>
          <p:cNvSpPr>
            <a:spLocks/>
          </p:cNvSpPr>
          <p:nvPr/>
        </p:nvSpPr>
        <p:spPr>
          <a:xfrm rot="0">
            <a:off x="4446905" y="1645285"/>
            <a:ext cx="3183890" cy="1922145"/>
          </a:xfrm>
          <a:custGeom>
            <a:gdLst>
              <a:gd fmla="*/ 0 w 3183496" name="TX0"/>
              <a:gd fmla="*/ 0 h 1921468" name="TY0"/>
              <a:gd fmla="*/ 3183496 w 3183496" name="TX1"/>
              <a:gd fmla="*/ 0 h 1921468" name="TY1"/>
              <a:gd fmla="*/ 3183496 w 3183496" name="TX2"/>
              <a:gd fmla="*/ 1921467 h 1921468" name="TY2"/>
              <a:gd fmla="*/ 0 w 3183496" name="TX3"/>
              <a:gd fmla="*/ 1921467 h 1921468" name="TY3"/>
              <a:gd fmla="*/ 0 w 3183496" name="TX4"/>
              <a:gd fmla="*/ 0 h 1921468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3183496" h="1921468">
                <a:moveTo>
                  <a:pt x="0" y="0"/>
                </a:moveTo>
                <a:lnTo>
                  <a:pt x="3183496" y="0"/>
                </a:lnTo>
                <a:lnTo>
                  <a:pt x="3183496" y="1921467"/>
                </a:lnTo>
                <a:lnTo>
                  <a:pt x="0" y="1921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0" r="0" b="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34" name="Freeform 34"/>
          <p:cNvSpPr/>
          <p:nvPr/>
        </p:nvSpPr>
        <p:spPr>
          <a:xfrm flipH="false" flipV="false" rot="0">
            <a:off x="7447280" y="1651000"/>
            <a:ext cx="3183255" cy="1910080"/>
          </a:xfrm>
          <a:custGeom>
            <a:avLst/>
            <a:gdLst/>
            <a:ahLst/>
            <a:cxnLst/>
            <a:rect r="r" b="b" t="t" l="l"/>
            <a:pathLst>
              <a:path h="1910097" w="3183495">
                <a:moveTo>
                  <a:pt x="0" y="0"/>
                </a:moveTo>
                <a:lnTo>
                  <a:pt x="3183495" y="0"/>
                </a:lnTo>
                <a:lnTo>
                  <a:pt x="3183495" y="1910098"/>
                </a:lnTo>
                <a:lnTo>
                  <a:pt x="0" y="19100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id="35" name="Freeform 35"/>
          <p:cNvSpPr/>
          <p:nvPr/>
        </p:nvSpPr>
        <p:spPr>
          <a:xfrm flipH="false" flipV="false" rot="0">
            <a:off x="10447655" y="1645285"/>
            <a:ext cx="3183255" cy="1921510"/>
          </a:xfrm>
          <a:custGeom>
            <a:avLst/>
            <a:gdLst/>
            <a:ahLst/>
            <a:cxnLst/>
            <a:rect r="r" b="b" t="t" l="l"/>
            <a:pathLst>
              <a:path h="1921467" w="3183495">
                <a:moveTo>
                  <a:pt x="0" y="0"/>
                </a:moveTo>
                <a:lnTo>
                  <a:pt x="3183496" y="0"/>
                </a:lnTo>
                <a:lnTo>
                  <a:pt x="3183496" y="1921467"/>
                </a:lnTo>
                <a:lnTo>
                  <a:pt x="0" y="192146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id="36" name="Freeform 36"/>
          <p:cNvSpPr/>
          <p:nvPr/>
        </p:nvSpPr>
        <p:spPr>
          <a:xfrm flipH="false" flipV="false" rot="0">
            <a:off x="4446905" y="4029710"/>
            <a:ext cx="3183255" cy="1921510"/>
          </a:xfrm>
          <a:custGeom>
            <a:avLst/>
            <a:gdLst/>
            <a:ahLst/>
            <a:cxnLst/>
            <a:rect r="r" b="b" t="t" l="l"/>
            <a:pathLst>
              <a:path h="1921467" w="3183495">
                <a:moveTo>
                  <a:pt x="0" y="0"/>
                </a:moveTo>
                <a:lnTo>
                  <a:pt x="3183496" y="0"/>
                </a:lnTo>
                <a:lnTo>
                  <a:pt x="3183496" y="1921467"/>
                </a:lnTo>
                <a:lnTo>
                  <a:pt x="0" y="192146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id="37" name="Freeform 37"/>
          <p:cNvSpPr/>
          <p:nvPr/>
        </p:nvSpPr>
        <p:spPr>
          <a:xfrm flipH="false" flipV="false" rot="0">
            <a:off x="7447280" y="4050030"/>
            <a:ext cx="3183255" cy="1880870"/>
          </a:xfrm>
          <a:custGeom>
            <a:avLst/>
            <a:gdLst/>
            <a:ahLst/>
            <a:cxnLst/>
            <a:rect r="r" b="b" t="t" l="l"/>
            <a:pathLst>
              <a:path h="1880641" w="3183495">
                <a:moveTo>
                  <a:pt x="0" y="0"/>
                </a:moveTo>
                <a:lnTo>
                  <a:pt x="3183495" y="0"/>
                </a:lnTo>
                <a:lnTo>
                  <a:pt x="3183495" y="1880641"/>
                </a:lnTo>
                <a:lnTo>
                  <a:pt x="0" y="18806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id="38" name="Freeform 38"/>
          <p:cNvSpPr/>
          <p:nvPr/>
        </p:nvSpPr>
        <p:spPr>
          <a:xfrm flipH="false" flipV="false" rot="0">
            <a:off x="10447655" y="4060190"/>
            <a:ext cx="3183255" cy="1860550"/>
          </a:xfrm>
          <a:custGeom>
            <a:avLst/>
            <a:gdLst/>
            <a:ahLst/>
            <a:cxnLst/>
            <a:rect r="r" b="b" t="t" l="l"/>
            <a:pathLst>
              <a:path h="1860776" w="3183495">
                <a:moveTo>
                  <a:pt x="0" y="0"/>
                </a:moveTo>
                <a:lnTo>
                  <a:pt x="3183496" y="0"/>
                </a:lnTo>
                <a:lnTo>
                  <a:pt x="3183496" y="1860775"/>
                </a:lnTo>
                <a:lnTo>
                  <a:pt x="0" y="18607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id="39" name="TextBox 39"/>
          <p:cNvSpPr txBox="1">
            <a:spLocks/>
          </p:cNvSpPr>
          <p:nvPr/>
        </p:nvSpPr>
        <p:spPr>
          <a:xfrm rot="0">
            <a:off x="2045970" y="8315960"/>
            <a:ext cx="3325495" cy="131191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141"/>
              </a:lnSpc>
              <a:buFontTx/>
              <a:buNone/>
            </a:pPr>
            <a:r>
              <a:rPr lang="en-US" sz="130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표준 H.264· H.265 기반 IP 카메라 연동</a:t>
            </a:r>
            <a:endParaRPr lang="ko-KR" altLang="en-US" sz="130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141"/>
              </a:lnSpc>
              <a:buFontTx/>
              <a:buNone/>
            </a:pPr>
            <a:r>
              <a:rPr lang="en-US" sz="130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무선 보디카메라, 드론 및 드론 영상 전송기 </a:t>
            </a:r>
            <a:endParaRPr lang="ko-KR" altLang="en-US" sz="130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141"/>
              </a:lnSpc>
              <a:buFontTx/>
              <a:buNone/>
            </a:pPr>
            <a:r>
              <a:rPr lang="en-US" sz="130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SIP 무전기 / SIP 전화기 , 휴대폰</a:t>
            </a:r>
            <a:endParaRPr lang="ko-KR" altLang="en-US" sz="130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141"/>
              </a:lnSpc>
              <a:buFontTx/>
              <a:buNone/>
            </a:pPr>
            <a:r>
              <a:rPr lang="en-US" sz="130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이중 스트림(Dual-stream) 녹화 지원 </a:t>
            </a:r>
            <a:endParaRPr lang="ko-KR" altLang="en-US" sz="130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141"/>
              </a:lnSpc>
              <a:buFontTx/>
              <a:buNone/>
            </a:pPr>
            <a:r>
              <a:rPr lang="en-US" sz="130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WebRTC 방식의 실시간 스트리밍 지원  </a:t>
            </a:r>
            <a:endParaRPr lang="ko-KR" altLang="en-US" sz="130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40" name="TextBox 40"/>
          <p:cNvSpPr txBox="1">
            <a:spLocks/>
          </p:cNvSpPr>
          <p:nvPr/>
        </p:nvSpPr>
        <p:spPr>
          <a:xfrm>
            <a:off x="2381250" y="631825"/>
            <a:ext cx="1044321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기능 통합  (영상 . 음성 . 위치정보)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41" name="TextBox 41"/>
          <p:cNvSpPr txBox="1">
            <a:spLocks/>
          </p:cNvSpPr>
          <p:nvPr/>
        </p:nvSpPr>
        <p:spPr>
          <a:xfrm rot="0">
            <a:off x="779145" y="532765"/>
            <a:ext cx="985520" cy="6197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</a:t>
            </a:r>
            <a:r>
              <a:rPr lang="ko-KR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4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42" name="TextBox 42"/>
          <p:cNvSpPr txBox="1">
            <a:spLocks/>
          </p:cNvSpPr>
          <p:nvPr/>
        </p:nvSpPr>
        <p:spPr>
          <a:xfrm rot="0">
            <a:off x="5735320" y="8315960"/>
            <a:ext cx="3219450" cy="12827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065"/>
              </a:lnSpc>
              <a:buFontTx/>
              <a:buNone/>
            </a:pPr>
            <a:r>
              <a:rPr lang="en-US" sz="125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브랜드 화상회의 장비 연동 (CISCO</a:t>
            </a:r>
            <a:r>
              <a:rPr lang="en-US" sz="125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 ,Polycom)</a:t>
            </a:r>
            <a:endParaRPr lang="ko-KR" altLang="en-US" sz="125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065"/>
              </a:lnSpc>
              <a:buFontTx/>
              <a:buNone/>
            </a:pPr>
            <a:r>
              <a:rPr lang="en-US" sz="125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표준 H.323, SIP 기반의 모든 화상 장비 연동</a:t>
            </a:r>
            <a:endParaRPr lang="ko-KR" altLang="en-US" sz="125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065"/>
              </a:lnSpc>
              <a:buFontTx/>
              <a:buNone/>
            </a:pPr>
            <a:r>
              <a:rPr lang="en-US" sz="125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Web 카메라 연결 지원 (PC 사용자)</a:t>
            </a:r>
            <a:endParaRPr lang="ko-KR" altLang="en-US" sz="125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065"/>
              </a:lnSpc>
              <a:buFontTx/>
              <a:buNone/>
            </a:pPr>
            <a:r>
              <a:rPr lang="en-US" sz="125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• Android 휴대폰 직접 연결 지원 </a:t>
            </a:r>
            <a:endParaRPr lang="ko-KR" altLang="en-US" sz="125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43" name="TextBox 43"/>
          <p:cNvSpPr txBox="true"/>
          <p:nvPr/>
        </p:nvSpPr>
        <p:spPr>
          <a:xfrm rot="0">
            <a:off x="9267825" y="8239760"/>
            <a:ext cx="3110230" cy="1538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85"/>
              </a:lnSpc>
            </a:pP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GIS 서버 탑재 및 커스텀 개발 지원</a:t>
            </a:r>
          </a:p>
          <a:p>
            <a:pPr algn="l">
              <a:lnSpc>
                <a:spcPts val="2085"/>
              </a:lnSpc>
            </a:pP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수신/발신대역폭 확장 가능 (무</a:t>
            </a: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제한) </a:t>
            </a:r>
          </a:p>
          <a:p>
            <a:pPr algn="l">
              <a:lnSpc>
                <a:spcPts val="2085"/>
              </a:lnSpc>
            </a:pP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3D 모델 생성 , 센서/카메라 데이터 연동</a:t>
            </a:r>
          </a:p>
          <a:p>
            <a:pPr algn="l">
              <a:lnSpc>
                <a:spcPts val="2085"/>
              </a:lnSpc>
            </a:pP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외부 CAD 파일 및 3D 모델을 가져와 지도 적용</a:t>
            </a:r>
          </a:p>
          <a:p>
            <a:pPr algn="l">
              <a:lnSpc>
                <a:spcPts val="2085"/>
              </a:lnSpc>
            </a:pPr>
            <a:r>
              <a:rPr lang="en-US" sz="12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상황 시뮬레이션, 운영 시각화.</a:t>
            </a:r>
          </a:p>
        </p:txBody>
      </p:sp>
      <p:sp>
        <p:nvSpPr>
          <p:cNvPr id="44" name="TextBox 44"/>
          <p:cNvSpPr txBox="true"/>
          <p:nvPr/>
        </p:nvSpPr>
        <p:spPr>
          <a:xfrm rot="0">
            <a:off x="12697460" y="8456930"/>
            <a:ext cx="3440430" cy="1245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13"/>
              </a:lnSpc>
            </a:pPr>
            <a:r>
              <a:rPr lang="en-US" sz="14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지능형 내</a:t>
            </a:r>
            <a:r>
              <a:rPr lang="en-US" sz="14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장 (화재감지, 얼굴인식 , 출입통제 등)</a:t>
            </a:r>
          </a:p>
          <a:p>
            <a:pPr algn="l">
              <a:lnSpc>
                <a:spcPts val="2413"/>
              </a:lnSpc>
            </a:pPr>
            <a:r>
              <a:rPr lang="en-US" sz="1471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• 외부 서버 연계  </a:t>
            </a:r>
          </a:p>
          <a:p>
            <a:pPr algn="l">
              <a:lnSpc>
                <a:spcPts val="2741"/>
              </a:lnSpc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true"/>
          <p:nvPr/>
        </p:nvSpPr>
        <p:spPr>
          <a:xfrm rot="0">
            <a:off x="739775" y="789940"/>
            <a:ext cx="848360" cy="5543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4199">
                <a:solidFill>
                  <a:srgbClr val="FFFFFF"/>
                </a:solidFill>
                <a:latin typeface="Nanum Gothic"/>
                <a:ea typeface="Nanum Gothic"/>
                <a:cs typeface="Nanum Gothic"/>
                <a:sym typeface="Nanum Gothic"/>
              </a:rPr>
              <a:t>03</a:t>
            </a:r>
          </a:p>
        </p:txBody>
      </p:sp>
      <p:sp>
        <p:nvSpPr>
          <p:cNvPr id="10" name="Freeform 10"/>
          <p:cNvSpPr>
            <a:spLocks/>
          </p:cNvSpPr>
          <p:nvPr/>
        </p:nvSpPr>
        <p:spPr>
          <a:xfrm rot="0">
            <a:off x="497205" y="25400"/>
            <a:ext cx="1550035" cy="1906905"/>
          </a:xfrm>
          <a:custGeom>
            <a:gdLst>
              <a:gd fmla="*/ 220252 w 660402" name="TX0"/>
              <a:gd fmla="*/ 793731 h 812802" name="TY0"/>
              <a:gd fmla="*/ 330378 w 660402" name="TX1"/>
              <a:gd fmla="*/ 812800 h 812802" name="TY1"/>
              <a:gd fmla="*/ 438009 w 660402" name="TX2"/>
              <a:gd fmla="*/ 794809 h 812802" name="TY2"/>
              <a:gd fmla="*/ 440148 w 660402" name="TX3"/>
              <a:gd fmla="*/ 794090 h 812802" name="TY3"/>
              <a:gd fmla="*/ 660400 w 660402" name="TX4"/>
              <a:gd fmla="*/ 484298 h 812802" name="TY4"/>
              <a:gd fmla="*/ 660400 w 660402" name="TX5"/>
              <a:gd fmla="*/ 0 h 812802" name="TY5"/>
              <a:gd fmla="*/ 0 w 660402" name="TX6"/>
              <a:gd fmla="*/ 0 h 812802" name="TY6"/>
              <a:gd fmla="*/ 0 w 660402" name="TX7"/>
              <a:gd fmla="*/ 483939 h 812802" name="TY7"/>
              <a:gd fmla="*/ 220252 w 660402" name="TX8"/>
              <a:gd fmla="*/ 793731 h 812802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2" h="812802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numCol="1" vert="horz" anchor="t">
            <a:noAutofit/>
          </a:bodyPr>
          <a:lstStyle/>
          <a:p>
            <a:pPr marL="0" indent="0">
              <a:buFontTx/>
              <a:buNone/>
            </a:pPr>
            <a:endParaRPr lang="ko-KR" altLang="en-US"/>
          </a:p>
        </p:txBody>
      </p:sp>
      <p:sp>
        <p:nvSpPr>
          <p:cNvPr id="12" name="TextBox 12"/>
          <p:cNvSpPr txBox="1">
            <a:spLocks/>
          </p:cNvSpPr>
          <p:nvPr/>
        </p:nvSpPr>
        <p:spPr>
          <a:xfrm>
            <a:off x="2376170" y="770890"/>
            <a:ext cx="954532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영상보안 세부 기능 ( Video Surveillance )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13" name="TextBox 13"/>
          <p:cNvSpPr txBox="1">
            <a:spLocks/>
          </p:cNvSpPr>
          <p:nvPr/>
        </p:nvSpPr>
        <p:spPr>
          <a:xfrm rot="0">
            <a:off x="779145" y="608965"/>
            <a:ext cx="985520" cy="6197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400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별첨</a:t>
            </a:r>
            <a:endParaRPr lang="ko-KR" altLang="en-US" sz="400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aphicFrame>
        <p:nvGraphicFramePr>
          <p:cNvPr id="14" name="표 7"/>
          <p:cNvGraphicFramePr>
            <a:graphicFrameLocks noGrp="1"/>
          </p:cNvGraphicFramePr>
          <p:nvPr/>
        </p:nvGraphicFramePr>
        <p:xfrm>
          <a:off x="2649220" y="2082800"/>
          <a:ext cx="13208000" cy="751014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072130"/>
                <a:gridCol w="2454275"/>
                <a:gridCol w="7681595"/>
              </a:tblGrid>
              <a:tr h="441960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구분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세부기능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설 명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51180">
                <a:tc rowSpan="4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1. Device Management     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(장비 관리)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 분류 보기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등록된 모든 영상 장비를 장비 유형(카메라, 인코더, 게이트웨이 등)별로 카테고리화하여 표시.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검색·필터링과 연동 가능.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5532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모호 검색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(Fuzzy Query)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장비명, IP, 위치정보, 태그 등 일부 키워드만 입력해도 유사 매칭 결과를 제공. 대규모 장비 환경에서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빠른 탐색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9212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현재 장비 수 통계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전체 장비의 온라인/오프라인 상태를 실시간 집계하여 대시보드 표시. 관리자 알람과 연계 가능.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3370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 분류 통계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 분류별 등록 수량, 온라인·오프라인 수량, 상태 변동 추세를 통계 그래프 형태로 제공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48335">
                <a:tc rowSpan="2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2. Device Collections 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(즐겨찾기/그룹 관리)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 즐겨찾기 등록/삭제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자주 사용하는 장비를 원클릭즐겨찾기 목록에서 실시간 스트리밍, 과거 영상 재생, PTZ 제어 등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직접 실행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5626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즐겨찾기 관리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즐겨찾기 목록에서 실시간 스트리밍, 과거 영상 재생, PTZ 제어 등 직접 실행 가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58800">
                <a:tc rowSpan="7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3. Display Controls 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(화면 표시 제어)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실시간 영상 재생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장비 아이콘 클릭 또는 드래그 앤 드롭으로 즉시 실시간 영상 재생. 네트워크 상태에 따른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자동 화질 조정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0736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다중 윈도우 구성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운영자 Wel Client 에서 1, 4, 6, 8, 9, 16  분할 화면 모드 제공.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사용자가 원하는 레이아웃 저장 가능  분할 화면에서 동영상 컨텐츠 재생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9372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대화면 재생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IP 비디오월 연계하여 모니터 1 개당 64 분할 모드 지원하여 대형 비디오월 모니터에 최적화된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재생 모드. 실시간 과거 영상 풀스크린 표시, 원클릭 종료 지원.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6926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영상 기록 관리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과거 영상에 대해 재생, 일시정지, 재개, 속도 조절, 구간 점프, 스냅샷 추출 기능 제공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0894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영상 장비 제어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PTZ 카메라 원격 제어(팬/틸트/줌), 프리셋 이동, 초점 조정 지원.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9626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다중 채널 동시 재생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단일 서버에서 최대 16채널(기본) 동시 재생, 카메라 운영 1,000 채널(추가 확장 네트워크 슬롯)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서버 추가시 무한 확장 지원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9690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영상 인입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2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(Video Ingestion)</a:t>
                      </a:r>
                      <a:endParaRPr lang="ko-KR" altLang="en-US" sz="12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최대 1,000개 비디오 스트림 동시 수집. 표준 프로토콜(ONVIF, RTSP, GB28181 등)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</a:tbl>
          </a:graphicData>
        </a:graphic>
      </p:graphicFrame>
      <p:grpSp>
        <p:nvGrpSpPr>
          <p:cNvPr id="15" name="그룹 138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6" name="도형 136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7" name="텍스트 상자 137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 txBox="1">
            <a:spLocks/>
          </p:cNvSpPr>
          <p:nvPr/>
        </p:nvSpPr>
        <p:spPr>
          <a:xfrm>
            <a:off x="2388870" y="694690"/>
            <a:ext cx="9545320" cy="558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영상회의 세부 기능 ( Video Conference )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graphicFrame>
        <p:nvGraphicFramePr>
          <p:cNvPr id="14" name="표 8"/>
          <p:cNvGraphicFramePr>
            <a:graphicFrameLocks noGrp="1"/>
          </p:cNvGraphicFramePr>
          <p:nvPr/>
        </p:nvGraphicFramePr>
        <p:xfrm>
          <a:off x="3194685" y="2080260"/>
          <a:ext cx="13183235" cy="752030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268345"/>
                <a:gridCol w="2589530"/>
                <a:gridCol w="7325360"/>
              </a:tblGrid>
              <a:tr h="476885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구분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세부기능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설 명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96265">
                <a:tc rowSpan="8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1. Meeting Management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      (회의 관리)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나가기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(Meeting Withdrawal)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참가자가 직접 회의에서 나갈 수 있으며, 회의 소유자가 특정 참가자를 강제로 퇴장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71056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종료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(Meeting Terminated)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소유자가 회의를 종료할 수 있음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6357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정보 조회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(Meeting Information)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현재 회의 참가자 정보, 회의 시간, 개설자, 장치 등 전체 회의 이력 조회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70739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이력 조회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(Conference History)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회의별 텍스트, 파일, 실시간 영상 공유 이력 조회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79121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메시지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(Meeting Messages)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중 텍스트, 이미지, 영상 등 다양한 콘텐츠 전송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0261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다자간 회의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(Multiparty Conference)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부서별 다수 단말이 참여하는 대규모 다자간 회의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6103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빠른 그룹 회의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(Quick Group Meeting)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화상 회의 페이지 또는 그룹 채팅 내에서 빠르게 그룹 회의 시작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70675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알림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(Meeting Reminder)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초대받은 인원에게 자동 팝업으로 회의 관련 알림 표시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715010">
                <a:tc rowSpan="2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2. Share Management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     (공유 관리)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자료 공유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(Data Sharing)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참가자 간 파일 공유 및 다운로드 가능.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88900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대상 영상 공유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(Positioning Video Sharing)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회의 중 주변 카메라 영상을 검색·선택 후, 해당 영상을 회의 참가자와 실시간 공유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</a:tbl>
          </a:graphicData>
        </a:graphic>
      </p:graphicFrame>
      <p:sp>
        <p:nvSpPr>
          <p:cNvPr id="15" name="텍스트 상자 43"/>
          <p:cNvSpPr txBox="1">
            <a:spLocks/>
          </p:cNvSpPr>
          <p:nvPr/>
        </p:nvSpPr>
        <p:spPr>
          <a:xfrm rot="0">
            <a:off x="739775" y="789940"/>
            <a:ext cx="848995" cy="55499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199"/>
              </a:lnSpc>
              <a:buFontTx/>
              <a:buNone/>
            </a:pPr>
            <a:r>
              <a:rPr lang="en-US" sz="4195">
                <a:solidFill>
                  <a:srgbClr val="FFFFFF"/>
                </a:solidFill>
                <a:latin typeface="Nanum Gothic" charset="0"/>
                <a:ea typeface="Nanum Gothic" charset="0"/>
                <a:cs typeface="Nanum Gothic" charset="0"/>
              </a:rPr>
              <a:t>03</a:t>
            </a:r>
            <a:endParaRPr lang="ko-KR" altLang="en-US" sz="4195">
              <a:solidFill>
                <a:srgbClr val="FFFFFF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6" name="도형 44"/>
          <p:cNvSpPr>
            <a:spLocks/>
          </p:cNvSpPr>
          <p:nvPr/>
        </p:nvSpPr>
        <p:spPr>
          <a:xfrm rot="0">
            <a:off x="497205" y="25400"/>
            <a:ext cx="1550035" cy="1906905"/>
          </a:xfrm>
          <a:custGeom>
            <a:gdLst>
              <a:gd fmla="*/ 220252 w 660402" name="TX0"/>
              <a:gd fmla="*/ 793731 h 812802" name="TY0"/>
              <a:gd fmla="*/ 330378 w 660402" name="TX1"/>
              <a:gd fmla="*/ 812800 h 812802" name="TY1"/>
              <a:gd fmla="*/ 438009 w 660402" name="TX2"/>
              <a:gd fmla="*/ 794809 h 812802" name="TY2"/>
              <a:gd fmla="*/ 440148 w 660402" name="TX3"/>
              <a:gd fmla="*/ 794090 h 812802" name="TY3"/>
              <a:gd fmla="*/ 660400 w 660402" name="TX4"/>
              <a:gd fmla="*/ 484298 h 812802" name="TY4"/>
              <a:gd fmla="*/ 660400 w 660402" name="TX5"/>
              <a:gd fmla="*/ 0 h 812802" name="TY5"/>
              <a:gd fmla="*/ 0 w 660402" name="TX6"/>
              <a:gd fmla="*/ 0 h 812802" name="TY6"/>
              <a:gd fmla="*/ 0 w 660402" name="TX7"/>
              <a:gd fmla="*/ 483939 h 812802" name="TY7"/>
              <a:gd fmla="*/ 220252 w 660402" name="TX8"/>
              <a:gd fmla="*/ 793731 h 812802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2" h="812802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numCol="1" vert="horz" anchor="t">
            <a:noAutofit/>
          </a:bodyPr>
          <a:lstStyle/>
          <a:p>
            <a:pPr marL="0" indent="0">
              <a:buFontTx/>
              <a:buNone/>
            </a:pPr>
            <a:endParaRPr lang="ko-KR" altLang="en-US"/>
          </a:p>
        </p:txBody>
      </p:sp>
      <p:sp>
        <p:nvSpPr>
          <p:cNvPr id="17" name="텍스트 상자 45"/>
          <p:cNvSpPr txBox="1">
            <a:spLocks/>
          </p:cNvSpPr>
          <p:nvPr/>
        </p:nvSpPr>
        <p:spPr>
          <a:xfrm rot="0">
            <a:off x="779145" y="608965"/>
            <a:ext cx="986155" cy="62039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400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별첨</a:t>
            </a:r>
            <a:endParaRPr lang="ko-KR" altLang="en-US" sz="400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18" name="그룹 169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9" name="도형 167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0" name="텍스트 상자 168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1" name="도형 253"/>
          <p:cNvSpPr>
            <a:spLocks/>
          </p:cNvSpPr>
          <p:nvPr/>
        </p:nvSpPr>
        <p:spPr>
          <a:xfrm rot="0">
            <a:off x="2755265" y="2068195"/>
            <a:ext cx="144780" cy="759650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 txBox="1">
            <a:spLocks/>
          </p:cNvSpPr>
          <p:nvPr/>
        </p:nvSpPr>
        <p:spPr>
          <a:xfrm>
            <a:off x="2477770" y="783590"/>
            <a:ext cx="4813300" cy="558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GIS MAP 세부 기능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graphicFrame>
        <p:nvGraphicFramePr>
          <p:cNvPr id="14" name="표 10"/>
          <p:cNvGraphicFramePr>
            <a:graphicFrameLocks noGrp="1"/>
          </p:cNvGraphicFramePr>
          <p:nvPr/>
        </p:nvGraphicFramePr>
        <p:xfrm>
          <a:off x="3202305" y="2083435"/>
          <a:ext cx="13595350" cy="765429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260725"/>
                <a:gridCol w="2876550"/>
                <a:gridCol w="7458075"/>
              </a:tblGrid>
              <a:tr h="440690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구분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세부기능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설 명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38785">
                <a:tc rowSpan="5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1. Basic Operations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  (기본 기능)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면적 측정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(Area Measurement)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지도에서 지정 영역의 면적 계산, 사각형·원·다각형 도형 그리기 지원, 다중 도형 작성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7053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포인트 집계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(Point Aggregation)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 위 흩어진 지점을 집계하여 집계 개수 표시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4800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 초기화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(Map Reset)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지도를 기본 행정구역 위치로 초기화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6896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위치 지정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(Map Positioning)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특정 위도·경도 좌표로 지도 이동, 도/분/초 및 소수점 좌표 형식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1562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 정리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(Map Cleaning)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모든 지도 레이어를 원클릭으로 정리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50545">
                <a:tc rowSpan="2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2. Layer Management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  (레이어 관리)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레이어 선택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(Layer Selection)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차량, 단속장비, 드론, 영상장비 등 각 장비의 레이어 표시 여부 선택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1435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레이어 정보 보기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(Viewing Layer Information)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각 레이어의 기본 정보 확인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38785">
                <a:tc rowSpan="7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3. Layer Operation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(레이어 작업)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차량 궤적 추적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(Vehicle Tracing)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차량의 실시간 및 과거 이동 경로 확인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0800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차량 탑재 영상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(In-car Video Viewing)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비디오월 또는 대형 모니터에 최적화된 재생 모드. 실시간·과거 영상 풀스크린 표시, 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원클릭 종료 지원.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49022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보디캠 궤적 추적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(BWC Tracing)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과거 영상에 대해 재생, 일시정지, 재개, 속도 조절, 구간 점프, 스냅샷 추출 기능 제공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0101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보디캠 영상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(BWC Video Viewing)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PTZ 카메라 원격 제어(팬/틸트/줌), 프리셋 이동, 초점 조정 지원.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2197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드론 궤적 추적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(UAV Tracing)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단일 서버에서 최대 16채널(기본) 동시 재생, 카메라 운영 1,000 채널 (추가 확장 네트워크 슬롯)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서버 추가시 무한 확장 가능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60007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드론 영상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(UAV Video Viewing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최대 1,000개 비디오 스트림 동시 수집. 표준 프로토콜(ONVIF, RTSP, GB28181 등) 지원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4673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IPC 영상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(IPC Video Viewing)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고정형 IP 카메라 실시간 영상 보기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</a:tbl>
          </a:graphicData>
        </a:graphic>
      </p:graphicFrame>
      <p:sp>
        <p:nvSpPr>
          <p:cNvPr id="15" name="텍스트 상자 46"/>
          <p:cNvSpPr txBox="1">
            <a:spLocks/>
          </p:cNvSpPr>
          <p:nvPr/>
        </p:nvSpPr>
        <p:spPr>
          <a:xfrm rot="0">
            <a:off x="739775" y="789940"/>
            <a:ext cx="848995" cy="55499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199"/>
              </a:lnSpc>
              <a:buFontTx/>
              <a:buNone/>
            </a:pPr>
            <a:r>
              <a:rPr lang="en-US" sz="4195">
                <a:solidFill>
                  <a:srgbClr val="FFFFFF"/>
                </a:solidFill>
                <a:latin typeface="Nanum Gothic" charset="0"/>
                <a:ea typeface="Nanum Gothic" charset="0"/>
                <a:cs typeface="Nanum Gothic" charset="0"/>
              </a:rPr>
              <a:t>03</a:t>
            </a:r>
            <a:endParaRPr lang="ko-KR" altLang="en-US" sz="4195">
              <a:solidFill>
                <a:srgbClr val="FFFFFF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6" name="도형 47"/>
          <p:cNvSpPr>
            <a:spLocks/>
          </p:cNvSpPr>
          <p:nvPr/>
        </p:nvSpPr>
        <p:spPr>
          <a:xfrm rot="0">
            <a:off x="497205" y="25400"/>
            <a:ext cx="1550035" cy="1906905"/>
          </a:xfrm>
          <a:custGeom>
            <a:gdLst>
              <a:gd fmla="*/ 220252 w 660402" name="TX0"/>
              <a:gd fmla="*/ 793731 h 812802" name="TY0"/>
              <a:gd fmla="*/ 330378 w 660402" name="TX1"/>
              <a:gd fmla="*/ 812800 h 812802" name="TY1"/>
              <a:gd fmla="*/ 438009 w 660402" name="TX2"/>
              <a:gd fmla="*/ 794809 h 812802" name="TY2"/>
              <a:gd fmla="*/ 440148 w 660402" name="TX3"/>
              <a:gd fmla="*/ 794090 h 812802" name="TY3"/>
              <a:gd fmla="*/ 660400 w 660402" name="TX4"/>
              <a:gd fmla="*/ 484298 h 812802" name="TY4"/>
              <a:gd fmla="*/ 660400 w 660402" name="TX5"/>
              <a:gd fmla="*/ 0 h 812802" name="TY5"/>
              <a:gd fmla="*/ 0 w 660402" name="TX6"/>
              <a:gd fmla="*/ 0 h 812802" name="TY6"/>
              <a:gd fmla="*/ 0 w 660402" name="TX7"/>
              <a:gd fmla="*/ 483939 h 812802" name="TY7"/>
              <a:gd fmla="*/ 220252 w 660402" name="TX8"/>
              <a:gd fmla="*/ 793731 h 812802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2" h="812802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numCol="1" vert="horz" anchor="t">
            <a:noAutofit/>
          </a:bodyPr>
          <a:lstStyle/>
          <a:p>
            <a:pPr marL="0" indent="0">
              <a:buFontTx/>
              <a:buNone/>
            </a:pPr>
            <a:endParaRPr lang="ko-KR" altLang="en-US"/>
          </a:p>
        </p:txBody>
      </p:sp>
      <p:sp>
        <p:nvSpPr>
          <p:cNvPr id="17" name="텍스트 상자 48"/>
          <p:cNvSpPr txBox="1">
            <a:spLocks/>
          </p:cNvSpPr>
          <p:nvPr/>
        </p:nvSpPr>
        <p:spPr>
          <a:xfrm rot="0">
            <a:off x="779145" y="608965"/>
            <a:ext cx="986155" cy="62039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400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별첨</a:t>
            </a:r>
            <a:endParaRPr lang="ko-KR" altLang="en-US" sz="400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18" name="그룹 172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9" name="도형 170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0" name="텍스트 상자 171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1" name="도형 254"/>
          <p:cNvSpPr>
            <a:spLocks/>
          </p:cNvSpPr>
          <p:nvPr/>
        </p:nvSpPr>
        <p:spPr>
          <a:xfrm rot="0">
            <a:off x="2755265" y="2068195"/>
            <a:ext cx="144780" cy="759650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 txBox="1">
            <a:spLocks/>
          </p:cNvSpPr>
          <p:nvPr/>
        </p:nvSpPr>
        <p:spPr>
          <a:xfrm>
            <a:off x="2376170" y="707390"/>
            <a:ext cx="6055995" cy="558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3D Modeling 세부 기능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graphicFrame>
        <p:nvGraphicFramePr>
          <p:cNvPr id="14" name="표 11"/>
          <p:cNvGraphicFramePr>
            <a:graphicFrameLocks noGrp="1"/>
          </p:cNvGraphicFramePr>
          <p:nvPr/>
        </p:nvGraphicFramePr>
        <p:xfrm>
          <a:off x="2760980" y="2019935"/>
          <a:ext cx="13868400" cy="753427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335020"/>
                <a:gridCol w="2942590"/>
                <a:gridCol w="7590790"/>
              </a:tblGrid>
              <a:tr h="442595">
                <a:tc>
                  <a:txBody>
                    <a:bodyPr/>
                    <a:lstStyle/>
                    <a:p>
                      <a:pPr marL="0" indent="0" rtl="0" algn="ctr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구분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세부기능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algn="ctr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설 명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31470">
                <a:tc rowSpan="10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1. Basic Modeling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(기본 모델링)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Manual 3D Modeling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사용자가 직접 드래그 및 데이터 입력으로 3D 모델 제작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29591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Import CAD Models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외부 CAD 파일·3D 모델 가져와 지도에 적용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3845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Scaling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 크기를 실제 지도 축척에 맞게 조정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27432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Rotation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모델을 원하는 방향으로 회전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4988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Positioning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지도상 정확한 위치에 모델 배치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4988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Save/Load Models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작성한 모델 저장 및 재사용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0670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Texture Setting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 표면에 다양한 질감(Texture) 적용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Grouping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다수 모델을 그룹화해 일괄 관리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6068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Attribute Editing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 속성 정보 수정·추가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2829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Deletion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지도상 배치된 모델 선택 삭제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71475">
                <a:tc rowSpan="10">
                  <a:txBody>
                    <a:bodyPr/>
                    <a:lstStyle/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2. Modeling &amp; Operation 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  <a:p>
                      <a:pPr marL="0" indent="0" rtl="0" algn="l" defTabSz="914400" eaLnBrk="1" latinLnBrk="0" hangingPunct="1" lvl="1">
                        <a:buFontTx/>
                        <a:buNone/>
                      </a:pP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 Integration</a:t>
                      </a: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/>
                      </a:r>
                      <a:b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</a:br>
                      <a:r>
                        <a:rPr sz="14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    (모델링·운영 통합)</a:t>
                      </a:r>
                      <a:endParaRPr lang="ko-KR" altLang="en-US" sz="14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Link Models with Events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모델과 이벤트를 연동해 반응형 시각화 제공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6068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Real-Time Object Status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모델의 실시간 상태 반영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8100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Color by Status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상태에 따라 자동 색상 변경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4988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Blinking Effect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이상 상태 발생 시 모델 깜빡임 표시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3909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Alarm Sound with Model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이상 상태 시 경보음 재생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2829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Popup Information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lvl="1"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모델 클릭 시 상세 속성 정보 팝업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4988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 Filtering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속성값에 따른 모델 표시 여부 필터링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3845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Sensor Data Overlay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센서 데이터와 모델을 겹쳐 시각화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59563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Model-based Incident Simulation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사건 발생 시뮬레이션 기능 제공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1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3D Model Export</a:t>
                      </a:r>
                      <a:endParaRPr lang="ko-KR" altLang="en-US" sz="11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  <a:tc>
                  <a:txBody>
                    <a:bodyPr/>
                    <a:lstStyle/>
                    <a:p>
                      <a:pPr marL="0" indent="0" rtl="0" algn="l" defTabSz="1014095" eaLnBrk="1" latinLnBrk="0" hangingPunct="1" lvl="1">
                        <a:tabLst>
                          <a:tab pos="2616835" algn="l"/>
                          <a:tab pos="5490210" algn="l"/>
                        </a:tabLst>
                        <a:buFontTx/>
                        <a:buNone/>
                      </a:pPr>
                      <a:r>
                        <a:rPr sz="1000" kern="1200" i="0" b="0">
                          <a:solidFill>
                            <a:schemeClr val="dk1"/>
                          </a:solidFill>
                          <a:latin typeface="맑은 고딕" charset="0"/>
                          <a:ea typeface="맑은 고딕" charset="0"/>
                        </a:rPr>
                        <a:t>작성한 모델을 외부 파일로 내보내기</a:t>
                      </a:r>
                      <a:endParaRPr lang="ko-KR" altLang="en-US" sz="1000" kern="1200" i="0" b="0">
                        <a:solidFill>
                          <a:schemeClr val="dk1"/>
                        </a:solidFill>
                        <a:latin typeface="맑은 고딕" charset="0"/>
                        <a:ea typeface="맑은 고딕" charset="0"/>
                      </a:endParaRPr>
                    </a:p>
                  </a:txBody>
                  <a:tcPr marL="53975" marR="0" marT="0" marB="0" anchor="ctr"/>
                </a:tc>
              </a:tr>
            </a:tbl>
          </a:graphicData>
        </a:graphic>
      </p:graphicFrame>
      <p:sp>
        <p:nvSpPr>
          <p:cNvPr id="15" name="텍스트 상자 49"/>
          <p:cNvSpPr txBox="1">
            <a:spLocks/>
          </p:cNvSpPr>
          <p:nvPr/>
        </p:nvSpPr>
        <p:spPr>
          <a:xfrm rot="0">
            <a:off x="739775" y="789940"/>
            <a:ext cx="848995" cy="55499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199"/>
              </a:lnSpc>
              <a:buFontTx/>
              <a:buNone/>
            </a:pPr>
            <a:r>
              <a:rPr lang="en-US" sz="4195">
                <a:solidFill>
                  <a:srgbClr val="FFFFFF"/>
                </a:solidFill>
                <a:latin typeface="Nanum Gothic" charset="0"/>
                <a:ea typeface="Nanum Gothic" charset="0"/>
                <a:cs typeface="Nanum Gothic" charset="0"/>
              </a:rPr>
              <a:t>03</a:t>
            </a:r>
            <a:endParaRPr lang="ko-KR" altLang="en-US" sz="4195">
              <a:solidFill>
                <a:srgbClr val="FFFFFF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6" name="도형 50"/>
          <p:cNvSpPr>
            <a:spLocks/>
          </p:cNvSpPr>
          <p:nvPr/>
        </p:nvSpPr>
        <p:spPr>
          <a:xfrm rot="0">
            <a:off x="497205" y="25400"/>
            <a:ext cx="1550035" cy="1906905"/>
          </a:xfrm>
          <a:custGeom>
            <a:gdLst>
              <a:gd fmla="*/ 220252 w 660402" name="TX0"/>
              <a:gd fmla="*/ 793731 h 812802" name="TY0"/>
              <a:gd fmla="*/ 330378 w 660402" name="TX1"/>
              <a:gd fmla="*/ 812800 h 812802" name="TY1"/>
              <a:gd fmla="*/ 438009 w 660402" name="TX2"/>
              <a:gd fmla="*/ 794809 h 812802" name="TY2"/>
              <a:gd fmla="*/ 440148 w 660402" name="TX3"/>
              <a:gd fmla="*/ 794090 h 812802" name="TY3"/>
              <a:gd fmla="*/ 660400 w 660402" name="TX4"/>
              <a:gd fmla="*/ 484298 h 812802" name="TY4"/>
              <a:gd fmla="*/ 660400 w 660402" name="TX5"/>
              <a:gd fmla="*/ 0 h 812802" name="TY5"/>
              <a:gd fmla="*/ 0 w 660402" name="TX6"/>
              <a:gd fmla="*/ 0 h 812802" name="TY6"/>
              <a:gd fmla="*/ 0 w 660402" name="TX7"/>
              <a:gd fmla="*/ 483939 h 812802" name="TY7"/>
              <a:gd fmla="*/ 220252 w 660402" name="TX8"/>
              <a:gd fmla="*/ 793731 h 812802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2" h="812802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numCol="1" vert="horz" anchor="t">
            <a:noAutofit/>
          </a:bodyPr>
          <a:lstStyle/>
          <a:p>
            <a:pPr marL="0" indent="0">
              <a:buFontTx/>
              <a:buNone/>
            </a:pPr>
            <a:endParaRPr lang="ko-KR" altLang="en-US"/>
          </a:p>
        </p:txBody>
      </p:sp>
      <p:sp>
        <p:nvSpPr>
          <p:cNvPr id="17" name="텍스트 상자 51"/>
          <p:cNvSpPr txBox="1">
            <a:spLocks/>
          </p:cNvSpPr>
          <p:nvPr/>
        </p:nvSpPr>
        <p:spPr>
          <a:xfrm rot="0">
            <a:off x="779145" y="608965"/>
            <a:ext cx="986155" cy="62039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4000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별첨</a:t>
            </a:r>
            <a:endParaRPr lang="ko-KR" altLang="en-US" sz="4000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18" name="그룹 175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9" name="도형 173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0" name="텍스트 상자 174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1" name="도형 255"/>
          <p:cNvSpPr>
            <a:spLocks/>
          </p:cNvSpPr>
          <p:nvPr/>
        </p:nvSpPr>
        <p:spPr>
          <a:xfrm rot="0">
            <a:off x="2437765" y="2068195"/>
            <a:ext cx="144780" cy="748855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>
          <a:xfrm rot="0">
            <a:off x="0" y="0"/>
            <a:ext cx="18288635" cy="5520055"/>
            <a:chOff x="0" y="0"/>
            <a:chExt cx="18288635" cy="5520055"/>
          </a:xfrm>
          <a:solidFill>
            <a:srgbClr val="36B700">
              <a:alpha val="40035"/>
            </a:srgbClr>
          </a:solidFill>
        </p:grpSpPr>
        <p:sp>
          <p:nvSpPr>
            <p:cNvPr id="3" name="Freeform 3"/>
            <p:cNvSpPr>
              <a:spLocks/>
            </p:cNvSpPr>
            <p:nvPr/>
          </p:nvSpPr>
          <p:spPr>
            <a:xfrm rot="0">
              <a:off x="0" y="0"/>
              <a:ext cx="18288635" cy="5520055"/>
            </a:xfrm>
            <a:custGeom>
              <a:gdLst>
                <a:gd fmla="*/ 0 w 4816593" name="TX0"/>
                <a:gd fmla="*/ 0 h 1453659" name="TY0"/>
                <a:gd fmla="*/ 4816592 w 4816593" name="TX1"/>
                <a:gd fmla="*/ 0 h 1453659" name="TY1"/>
                <a:gd fmla="*/ 4816592 w 4816593" name="TX2"/>
                <a:gd fmla="*/ 1453658 h 1453659" name="TY2"/>
                <a:gd fmla="*/ 0 w 4816593" name="TX3"/>
                <a:gd fmla="*/ 1453658 h 1453659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4816593" h="1453659">
                  <a:moveTo>
                    <a:pt x="0" y="0"/>
                  </a:moveTo>
                  <a:lnTo>
                    <a:pt x="4816592" y="0"/>
                  </a:lnTo>
                  <a:lnTo>
                    <a:pt x="4816592" y="1453658"/>
                  </a:lnTo>
                  <a:lnTo>
                    <a:pt x="0" y="1453658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4" name="TextBox 4"/>
            <p:cNvSpPr txBox="1">
              <a:spLocks/>
            </p:cNvSpPr>
            <p:nvPr/>
          </p:nvSpPr>
          <p:spPr>
            <a:xfrm rot="0">
              <a:off x="0" y="-180975"/>
              <a:ext cx="18288635" cy="570103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cxnSp>
        <p:nvCxnSpPr>
          <p:cNvPr id="5" name="AutoShape 5"/>
          <p:cNvCxnSpPr/>
          <p:nvPr/>
        </p:nvCxnSpPr>
        <p:spPr>
          <a:xfrm rot="0">
            <a:off x="1028700" y="9197975"/>
            <a:ext cx="16231235" cy="635"/>
          </a:xfrm>
          <a:prstGeom prst="line"/>
          <a:ln w="47625" cap="rnd" cmpd="sng">
            <a:gradFill rotWithShape="1">
              <a:gsLst>
                <a:gs pos="0">
                  <a:srgbClr val="FFFFFF"/>
                </a:gs>
                <a:gs pos="98000">
                  <a:srgbClr val="009900"/>
                </a:gs>
              </a:gsLst>
              <a:lin ang="540000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6"/>
          <p:cNvSpPr>
            <a:spLocks/>
          </p:cNvSpPr>
          <p:nvPr/>
        </p:nvSpPr>
        <p:spPr>
          <a:xfrm rot="0">
            <a:off x="6772275" y="7143115"/>
            <a:ext cx="439420" cy="439420"/>
          </a:xfrm>
          <a:custGeom>
            <a:gdLst>
              <a:gd fmla="*/ 0 w 438523" name="TX0"/>
              <a:gd fmla="*/ 0 h 438523" name="TY0"/>
              <a:gd fmla="*/ 438523 w 438523" name="TX1"/>
              <a:gd fmla="*/ 0 h 438523" name="TY1"/>
              <a:gd fmla="*/ 438523 w 438523" name="TX2"/>
              <a:gd fmla="*/ 438523 h 438523" name="TY2"/>
              <a:gd fmla="*/ 0 w 438523" name="TX3"/>
              <a:gd fmla="*/ 438523 h 438523" name="TY3"/>
              <a:gd fmla="*/ 0 w 438523" name="TX4"/>
              <a:gd fmla="*/ 0 h 438523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438523" h="438523">
                <a:moveTo>
                  <a:pt x="0" y="0"/>
                </a:moveTo>
                <a:lnTo>
                  <a:pt x="438523" y="0"/>
                </a:lnTo>
                <a:lnTo>
                  <a:pt x="438523" y="438523"/>
                </a:lnTo>
                <a:lnTo>
                  <a:pt x="0" y="4385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0" r="0" b="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7" name="Freeform 7"/>
          <p:cNvSpPr>
            <a:spLocks/>
          </p:cNvSpPr>
          <p:nvPr/>
        </p:nvSpPr>
        <p:spPr>
          <a:xfrm rot="0">
            <a:off x="6772275" y="6595745"/>
            <a:ext cx="458470" cy="458470"/>
          </a:xfrm>
          <a:custGeom>
            <a:gdLst>
              <a:gd fmla="*/ 0 w 457777" name="TX0"/>
              <a:gd fmla="*/ 0 h 457777" name="TY0"/>
              <a:gd fmla="*/ 457776 w 457777" name="TX1"/>
              <a:gd fmla="*/ 0 h 457777" name="TY1"/>
              <a:gd fmla="*/ 457776 w 457777" name="TX2"/>
              <a:gd fmla="*/ 457776 h 457777" name="TY2"/>
              <a:gd fmla="*/ 0 w 457777" name="TX3"/>
              <a:gd fmla="*/ 457776 h 457777" name="TY3"/>
              <a:gd fmla="*/ 0 w 457777" name="TX4"/>
              <a:gd fmla="*/ 0 h 457777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457777" h="457777">
                <a:moveTo>
                  <a:pt x="0" y="0"/>
                </a:moveTo>
                <a:lnTo>
                  <a:pt x="457776" y="0"/>
                </a:lnTo>
                <a:lnTo>
                  <a:pt x="457776" y="457776"/>
                </a:lnTo>
                <a:lnTo>
                  <a:pt x="0" y="457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0" r="0" b="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8" name="Freeform 8"/>
          <p:cNvSpPr>
            <a:spLocks/>
          </p:cNvSpPr>
          <p:nvPr/>
        </p:nvSpPr>
        <p:spPr>
          <a:xfrm rot="0">
            <a:off x="6772275" y="6068060"/>
            <a:ext cx="439420" cy="439420"/>
          </a:xfrm>
          <a:custGeom>
            <a:gdLst>
              <a:gd fmla="*/ 0 w 438523" name="TX0"/>
              <a:gd fmla="*/ 0 h 438523" name="TY0"/>
              <a:gd fmla="*/ 438523 w 438523" name="TX1"/>
              <a:gd fmla="*/ 0 h 438523" name="TY1"/>
              <a:gd fmla="*/ 438523 w 438523" name="TX2"/>
              <a:gd fmla="*/ 438523 h 438523" name="TY2"/>
              <a:gd fmla="*/ 0 w 438523" name="TX3"/>
              <a:gd fmla="*/ 438523 h 438523" name="TY3"/>
              <a:gd fmla="*/ 0 w 438523" name="TX4"/>
              <a:gd fmla="*/ 0 h 438523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438523" h="438523">
                <a:moveTo>
                  <a:pt x="0" y="0"/>
                </a:moveTo>
                <a:lnTo>
                  <a:pt x="438523" y="0"/>
                </a:lnTo>
                <a:lnTo>
                  <a:pt x="438523" y="438523"/>
                </a:lnTo>
                <a:lnTo>
                  <a:pt x="0" y="4385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0" r="0" b="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9" name="TextBox 9"/>
          <p:cNvSpPr txBox="true"/>
          <p:nvPr/>
        </p:nvSpPr>
        <p:spPr>
          <a:xfrm rot="0">
            <a:off x="2396490" y="2665095"/>
            <a:ext cx="13495020" cy="1990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999"/>
              </a:lnSpc>
            </a:pPr>
            <a:r>
              <a:rPr lang="en-US" sz="14999" spc="-164">
                <a:solidFill>
                  <a:srgbClr val="FFFBF7"/>
                </a:solidFill>
                <a:latin typeface="블랙슈트"/>
                <a:ea typeface="블랙슈트"/>
                <a:cs typeface="블랙슈트"/>
                <a:sym typeface="블랙슈트"/>
              </a:rPr>
              <a:t>THANK YOU</a:t>
            </a:r>
          </a:p>
        </p:txBody>
      </p:sp>
      <p:sp>
        <p:nvSpPr>
          <p:cNvPr name="TextBox 10" id="10"/>
          <p:cNvSpPr txBox="true"/>
          <p:nvPr/>
        </p:nvSpPr>
        <p:spPr>
          <a:xfrm>
            <a:off x="7438390" y="5845810"/>
            <a:ext cx="6168390" cy="1736090"/>
          </a:xfrm>
          <a:prstGeom prst="rect">
            <a:avLst/>
          </a:prstGeom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723"/>
              </a:lnSpc>
              <a:buFontTx/>
              <a:buNone/>
            </a:pPr>
            <a:r>
              <a:rPr lang="en-US" sz="2695" u="sng">
                <a:solidFill>
                  <a:srgbClr val="09418C"/>
                </a:solidFill>
                <a:latin typeface="Nanum Gothic" charset="0"/>
                <a:ea typeface="Nanum Gothic" charset="0"/>
                <a:cs typeface="Nanum Gothic" charset="0"/>
                <a:hlinkClick r:id="rId10">
                  <a:extLst>
                    <a:ext uri="{A12FA001-AC4F-418D-AE19-62706E023703}">
                      <ahyp:hlinkClr xmlns:ahyp="http://schemas.microsoft.com/office/drawing/2018/hyperlinkcolor" xmlns="" val="hlink"/>
                    </a:ext>
                  </a:extLst>
                </a:hlinkClick>
              </a:rPr>
              <a:t>www.ubitron.co.kr</a:t>
            </a:r>
            <a:endParaRPr lang="ko-KR" altLang="en-US" sz="2695" u="sng">
              <a:solidFill>
                <a:srgbClr val="09418C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4723"/>
              </a:lnSpc>
              <a:buFontTx/>
              <a:buNone/>
            </a:pPr>
            <a:r>
              <a:rPr lang="en-US" sz="2695" u="sng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ubitron@ubitron.co.kr</a:t>
            </a:r>
            <a:endParaRPr lang="ko-KR" altLang="en-US" sz="2695" u="sng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4723"/>
              </a:lnSpc>
              <a:buFontTx/>
              <a:buNone/>
            </a:pPr>
            <a:r>
              <a:rPr lang="en-US" sz="2695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031-386-3140</a:t>
            </a:r>
            <a:endParaRPr lang="ko-KR" altLang="en-US" sz="269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1" name="Freeform 11"/>
          <p:cNvSpPr/>
          <p:nvPr/>
        </p:nvSpPr>
        <p:spPr>
          <a:xfrm flipH="false" flipV="false" rot="0">
            <a:off x="15622270" y="9468485"/>
            <a:ext cx="1637030" cy="290195"/>
          </a:xfrm>
          <a:custGeom>
            <a:avLst/>
            <a:gdLst/>
            <a:ahLst/>
            <a:cxnLst/>
            <a:rect r="r" b="b" t="t" l="l"/>
            <a:pathLst>
              <a:path h="290156" w="1637309">
                <a:moveTo>
                  <a:pt x="0" y="0"/>
                </a:moveTo>
                <a:lnTo>
                  <a:pt x="1637309" y="0"/>
                </a:lnTo>
                <a:lnTo>
                  <a:pt x="1637309" y="290156"/>
                </a:lnTo>
                <a:lnTo>
                  <a:pt x="0" y="29015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>
          <a:xfrm rot="0">
            <a:off x="17312005" y="-49530"/>
            <a:ext cx="1029335" cy="10362565"/>
            <a:chOff x="17312005" y="-49530"/>
            <a:chExt cx="1029335" cy="10362565"/>
          </a:xfr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7DCD00"/>
              </a:gs>
            </a:gsLst>
            <a:lin ang="5400000"/>
          </a:gradFill>
        </p:grpSpPr>
        <p:sp>
          <p:nvSpPr>
            <p:cNvPr id="3" name="Freeform 3"/>
            <p:cNvSpPr>
              <a:spLocks/>
            </p:cNvSpPr>
            <p:nvPr/>
          </p:nvSpPr>
          <p:spPr>
            <a:xfrm rot="0">
              <a:off x="17312005" y="-495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4" name="TextBox 4"/>
            <p:cNvSpPr txBox="1">
              <a:spLocks/>
            </p:cNvSpPr>
            <p:nvPr/>
          </p:nvSpPr>
          <p:spPr>
            <a:xfrm rot="0">
              <a:off x="17312005" y="-2305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>
            <a:spLocks/>
          </p:cNvSpPr>
          <p:nvPr/>
        </p:nvSpPr>
        <p:spPr>
          <a:xfrm rot="-5400000">
            <a:off x="1794510" y="-1136650"/>
            <a:ext cx="1541145" cy="5128260"/>
          </a:xfrm>
          <a:custGeom>
            <a:gdLst>
              <a:gd fmla="*/ 202780 w 608012" name="TX0"/>
              <a:gd fmla="*/ 2004483 h 2023553" name="TY0"/>
              <a:gd fmla="*/ 304169 w 608012" name="TX1"/>
              <a:gd fmla="*/ 2023552 h 2023553" name="TY1"/>
              <a:gd fmla="*/ 403262 w 608012" name="TX2"/>
              <a:gd fmla="*/ 2005561 h 2023553" name="TY2"/>
              <a:gd fmla="*/ 405231 w 608012" name="TX3"/>
              <a:gd fmla="*/ 2004842 h 2023553" name="TY3"/>
              <a:gd fmla="*/ 608011 w 608012" name="TX4"/>
              <a:gd fmla="*/ 1668156 h 2023553" name="TY4"/>
              <a:gd fmla="*/ 608011 w 608012" name="TX5"/>
              <a:gd fmla="*/ 0 h 2023553" name="TY5"/>
              <a:gd fmla="*/ 0 w 608012" name="TX6"/>
              <a:gd fmla="*/ 0 h 2023553" name="TY6"/>
              <a:gd fmla="*/ 0 w 608012" name="TX7"/>
              <a:gd fmla="*/ 1666918 h 2023553" name="TY7"/>
              <a:gd fmla="*/ 202780 w 608012" name="TX8"/>
              <a:gd fmla="*/ 2004483 h 2023553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08012" h="2023553">
                <a:moveTo>
                  <a:pt x="202780" y="2004483"/>
                </a:moveTo>
                <a:cubicBezTo>
                  <a:pt x="233951" y="2015997"/>
                  <a:pt x="269389" y="2023552"/>
                  <a:pt x="304169" y="2023552"/>
                </a:cubicBezTo>
                <a:cubicBezTo>
                  <a:pt x="338951" y="2023552"/>
                  <a:pt x="372420" y="2017075"/>
                  <a:pt x="403262" y="2005561"/>
                </a:cubicBezTo>
                <a:cubicBezTo>
                  <a:pt x="403919" y="2005202"/>
                  <a:pt x="404575" y="2005202"/>
                  <a:pt x="405231" y="2004842"/>
                </a:cubicBezTo>
                <a:cubicBezTo>
                  <a:pt x="521059" y="1958787"/>
                  <a:pt x="606371" y="1837173"/>
                  <a:pt x="608011" y="1668156"/>
                </a:cubicBezTo>
                <a:lnTo>
                  <a:pt x="608011" y="0"/>
                </a:lnTo>
                <a:lnTo>
                  <a:pt x="0" y="0"/>
                </a:lnTo>
                <a:lnTo>
                  <a:pt x="0" y="1666918"/>
                </a:lnTo>
                <a:cubicBezTo>
                  <a:pt x="1641" y="1837892"/>
                  <a:pt x="85640" y="1959507"/>
                  <a:pt x="202780" y="2004483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lumMod val="5000"/>
                  <a:lumOff val="95000"/>
                </a:schemeClr>
              </a:gs>
              <a:gs pos="99000">
                <a:srgbClr val="7DCD00"/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8" name="TextBox 8"/>
          <p:cNvSpPr txBox="1">
            <a:spLocks/>
          </p:cNvSpPr>
          <p:nvPr/>
        </p:nvSpPr>
        <p:spPr>
          <a:xfrm rot="0">
            <a:off x="1043305" y="1115695"/>
            <a:ext cx="3770630" cy="59118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499"/>
              </a:lnSpc>
              <a:buFontTx/>
              <a:buNone/>
            </a:pPr>
            <a:r>
              <a:rPr lang="en-US" sz="449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CHAPTER</a:t>
            </a:r>
            <a:endParaRPr lang="ko-KR" altLang="en-US" sz="449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13" name="TextBox 13"/>
          <p:cNvSpPr txBox="1">
            <a:spLocks/>
          </p:cNvSpPr>
          <p:nvPr/>
        </p:nvSpPr>
        <p:spPr>
          <a:xfrm rot="0">
            <a:off x="5240655" y="4404360"/>
            <a:ext cx="1101090" cy="1320165"/>
          </a:xfrm>
          <a:prstGeom prst="rect"/>
        </p:spPr>
        <p:txBody>
          <a:bodyPr wrap="square" lIns="89535" tIns="89535" rIns="89535" bIns="89535" numCol="1" rtlCol="1" vert="horz" anchor="ctr">
            <a:noAutofit/>
          </a:bodyPr>
          <a:lstStyle/>
          <a:p>
            <a:pPr marL="0" indent="0" algn="ctr">
              <a:lnSpc>
                <a:spcPts val="5319"/>
              </a:lnSpc>
              <a:spcBef>
                <a:spcPct val="0"/>
              </a:spcBef>
              <a:buFontTx/>
              <a:buNone/>
            </a:pPr>
            <a:endParaRPr lang="ko-KR" altLang="en-US" sz="3795" b="1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14" name="텍스트 상자 20"/>
          <p:cNvSpPr txBox="1">
            <a:spLocks/>
          </p:cNvSpPr>
          <p:nvPr/>
        </p:nvSpPr>
        <p:spPr>
          <a:xfrm>
            <a:off x="4449445" y="4761865"/>
            <a:ext cx="8239125" cy="62103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ko-KR" sz="6000">
                <a:solidFill>
                  <a:srgbClr val="009900"/>
                </a:solidFill>
                <a:latin typeface="블랙슈트" charset="0"/>
                <a:ea typeface="블랙슈트" charset="0"/>
                <a:cs typeface="블랙슈트" charset="0"/>
              </a:rPr>
              <a:t>#1</a:t>
            </a:r>
            <a:r>
              <a:rPr lang="ko-KR" sz="6000">
                <a:solidFill>
                  <a:srgbClr val="009900"/>
                </a:solidFill>
                <a:latin typeface="블랙슈트" charset="0"/>
                <a:ea typeface="블랙슈트" charset="0"/>
                <a:cs typeface="블랙슈트" charset="0"/>
              </a:rPr>
              <a:t> </a:t>
            </a:r>
            <a:r>
              <a:rPr lang="ko-KR" sz="6000">
                <a:solidFill>
                  <a:srgbClr val="009900"/>
                </a:solidFill>
                <a:latin typeface="블랙슈트" charset="0"/>
                <a:ea typeface="블랙슈트" charset="0"/>
                <a:cs typeface="블랙슈트" charset="0"/>
              </a:rPr>
              <a:t>VCS 시스템 개요</a:t>
            </a:r>
            <a:endParaRPr lang="ko-KR" altLang="en-US" sz="6000">
              <a:solidFill>
                <a:srgbClr val="009900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>
          <a:xfrm rot="0">
            <a:off x="497205" y="0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grpSp>
        <p:nvGrpSpPr>
          <p:cNvPr name="Group 5" id="5"/>
          <p:cNvGrpSpPr/>
          <p:nvPr/>
        </p:nvGrpSpPr>
        <p:grpSpPr>
          <a:xfrm>
            <a:off x="754380" y="3085465"/>
            <a:ext cx="4378325" cy="6466840"/>
            <a:chOff x="754380" y="3085465"/>
            <a:chExt cx="4378325" cy="6466840"/>
          </a:xfrm>
        </p:grpSpPr>
        <p:sp>
          <p:nvSpPr>
            <p:cNvPr id="6" name="Freeform 6"/>
            <p:cNvSpPr>
              <a:spLocks/>
            </p:cNvSpPr>
            <p:nvPr/>
          </p:nvSpPr>
          <p:spPr>
            <a:xfrm rot="0">
              <a:off x="754380" y="3085465"/>
              <a:ext cx="4378960" cy="6467475"/>
            </a:xfrm>
            <a:custGeom>
              <a:gdLst>
                <a:gd fmla="*/ 0 w 1153215" name="TX0"/>
                <a:gd fmla="*/ 0 h 1703232" name="TY0"/>
                <a:gd fmla="*/ 1153214 w 1153215" name="TX1"/>
                <a:gd fmla="*/ 0 h 1703232" name="TY1"/>
                <a:gd fmla="*/ 1153214 w 1153215" name="TX2"/>
                <a:gd fmla="*/ 1703231 h 1703232" name="TY2"/>
                <a:gd fmla="*/ 0 w 1153215" name="TX3"/>
                <a:gd fmla="*/ 1703231 h 1703232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153215" h="1703232">
                  <a:moveTo>
                    <a:pt x="0" y="0"/>
                  </a:moveTo>
                  <a:lnTo>
                    <a:pt x="1153214" y="0"/>
                  </a:lnTo>
                  <a:lnTo>
                    <a:pt x="1153214" y="1703231"/>
                  </a:lnTo>
                  <a:lnTo>
                    <a:pt x="0" y="1703231"/>
                  </a:lnTo>
                  <a:close/>
                </a:path>
              </a:pathLst>
            </a:custGeom>
            <a:solidFill>
              <a:srgbClr val="F0F0F0">
                <a:alpha val="73790"/>
              </a:srgbClr>
            </a:solidFill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7" name="TextBox 7"/>
            <p:cNvSpPr txBox="1">
              <a:spLocks/>
            </p:cNvSpPr>
            <p:nvPr/>
          </p:nvSpPr>
          <p:spPr>
            <a:xfrm rot="0">
              <a:off x="754380" y="2905125"/>
              <a:ext cx="4378960" cy="6648450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8" name="TextBox 8"/>
          <p:cNvSpPr txBox="1">
            <a:spLocks/>
          </p:cNvSpPr>
          <p:nvPr/>
        </p:nvSpPr>
        <p:spPr>
          <a:xfrm rot="0">
            <a:off x="2364740" y="718185"/>
            <a:ext cx="5434965" cy="5715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499"/>
              </a:lnSpc>
              <a:buFontTx/>
              <a:buNone/>
            </a:pPr>
            <a:r>
              <a:rPr lang="en-US" sz="4495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시스템 개요</a:t>
            </a:r>
            <a:endParaRPr lang="ko-KR" altLang="en-US" sz="449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9" name="TextBox 9"/>
          <p:cNvSpPr txBox="1">
            <a:spLocks/>
          </p:cNvSpPr>
          <p:nvPr/>
        </p:nvSpPr>
        <p:spPr>
          <a:xfrm rot="0">
            <a:off x="779145" y="57848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01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sp>
        <p:nvSpPr>
          <p:cNvPr id="10" name="TextBox 10"/>
          <p:cNvSpPr txBox="1">
            <a:spLocks/>
          </p:cNvSpPr>
          <p:nvPr/>
        </p:nvSpPr>
        <p:spPr>
          <a:xfrm rot="0">
            <a:off x="925830" y="3846195"/>
            <a:ext cx="4104640" cy="58553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3922"/>
              </a:lnSpc>
              <a:buFontTx/>
              <a:buNone/>
            </a:pPr>
            <a:r>
              <a:rPr lang="en-US" sz="2040" spc="-5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VCS는 재난·사고 현장에서 발생하는 모든 영상·음성 자원을 한 화면에 통합하여, 지휘부가 신속하고 정확한 상황 판단과 지휘 명령을 내릴 수 있도록 지원하는 차세대 통합 솔루션입니다.</a:t>
            </a:r>
            <a:endParaRPr lang="ko-KR" altLang="en-US" sz="204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922"/>
              </a:lnSpc>
              <a:buFontTx/>
              <a:buNone/>
            </a:pPr>
            <a:r>
              <a:rPr lang="en-US" sz="2040" spc="-5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유·무선 영상보안장비</a:t>
            </a:r>
            <a:endParaRPr lang="ko-KR" altLang="en-US" sz="204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922"/>
              </a:lnSpc>
              <a:buFontTx/>
              <a:buNone/>
            </a:pPr>
            <a:r>
              <a:rPr lang="en-US" sz="2040" spc="-5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(CCTV, 보디카메라, 드론 영상 송신기 등)와 화상회의 장비(코덱), 운영자 PC, 스마트폰 등을 단일 플랫폼으로 연결해, 양방향 실시간 영상·음성 전송을 구현합니다</a:t>
            </a:r>
            <a:endParaRPr lang="ko-KR" altLang="en-US" sz="204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922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+mn-ea"/>
              <a:cs typeface="+mn-cs"/>
            </a:endParaRPr>
          </a:p>
        </p:txBody>
      </p:sp>
      <p:grpSp>
        <p:nvGrpSpPr>
          <p:cNvPr name="Group 11" id="11"/>
          <p:cNvGrpSpPr/>
          <p:nvPr/>
        </p:nvGrpSpPr>
        <p:grpSpPr>
          <a:xfrm>
            <a:off x="5887085" y="1781810"/>
            <a:ext cx="6160770" cy="8128000"/>
            <a:chOff x="5887085" y="1781810"/>
            <a:chExt cx="6160770" cy="8128000"/>
          </a:xfrm>
        </p:grpSpPr>
        <p:sp>
          <p:nvSpPr>
            <p:cNvPr id="12" name="Freeform 12"/>
            <p:cNvSpPr>
              <a:spLocks/>
            </p:cNvSpPr>
            <p:nvPr/>
          </p:nvSpPr>
          <p:spPr>
            <a:xfrm rot="0">
              <a:off x="5887085" y="1781810"/>
              <a:ext cx="6161405" cy="8128635"/>
            </a:xfrm>
            <a:custGeom>
              <a:gdLst>
                <a:gd fmla="*/ 0 w 1388435" name="TX0"/>
                <a:gd fmla="*/ 0 h 1831828" name="TY0"/>
                <a:gd fmla="*/ 1388434 w 1388435" name="TX1"/>
                <a:gd fmla="*/ 0 h 1831828" name="TY1"/>
                <a:gd fmla="*/ 1388434 w 1388435" name="TX2"/>
                <a:gd fmla="*/ 1831827 h 1831828" name="TY2"/>
                <a:gd fmla="*/ 0 w 1388435" name="TX3"/>
                <a:gd fmla="*/ 1831827 h 1831828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388435" h="1831828">
                  <a:moveTo>
                    <a:pt x="0" y="0"/>
                  </a:moveTo>
                  <a:lnTo>
                    <a:pt x="1388434" y="0"/>
                  </a:lnTo>
                  <a:lnTo>
                    <a:pt x="1388434" y="1831827"/>
                  </a:lnTo>
                  <a:lnTo>
                    <a:pt x="0" y="1831827"/>
                  </a:lnTo>
                  <a:close/>
                </a:path>
              </a:pathLst>
            </a:custGeom>
            <a:solidFill>
              <a:srgbClr val="F0F0F0">
                <a:alpha val="73790"/>
              </a:srgbClr>
            </a:solidFill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3" name="TextBox 13"/>
            <p:cNvSpPr txBox="1">
              <a:spLocks/>
            </p:cNvSpPr>
            <p:nvPr/>
          </p:nvSpPr>
          <p:spPr>
            <a:xfrm rot="0">
              <a:off x="5887085" y="1570355"/>
              <a:ext cx="6161405" cy="8340090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4" name="TextBox 14"/>
          <p:cNvSpPr txBox="1">
            <a:spLocks/>
          </p:cNvSpPr>
          <p:nvPr/>
        </p:nvSpPr>
        <p:spPr>
          <a:xfrm rot="0">
            <a:off x="5998210" y="2706370"/>
            <a:ext cx="6015990" cy="72872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1.영상 통합 관리(VMS) – 영상 수집·저장·분배·표출 기능으로 모든 영상을 중앙에서 효율적으로 관리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2. 다자간 화상회의 지원 – H.323, SIP 기반 MCU 연동, WEB CAMERA·모바일 카메라까지 통합해 상황실과 현장을 동시에 연결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3. 그룹 채팅 및 정보 전송 – 현장과 지휘부 간 텍스트·파일·이미지 실시간 공유로 의사소통 속도 향상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4.GIS 기반 현장 시각화 – 지도에서 연결 장비의 실시간 영상, 위치, 이동 경로를 직관적으로 확인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5.WebRTC 기반 무설치 접속 – 별도 설치 없이 브라우저만으로 다수 사용자 동시 접속 지원, 고화질·저지연 스트리밍 제공, 대규모 재난 상황에서도 원활한 대응 가능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6. 3D modeling - 3차원 공간에서 사물, 건물, 지형 등을 디지털로 재현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3604"/>
              </a:lnSpc>
              <a:buFontTx/>
              <a:buNone/>
            </a:pPr>
            <a:r>
              <a:rPr lang="en-US" sz="1875" spc="-4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7. 즉각적 현장 공유– 현장 요원의 영상·음성을 모든 회의 참여자에게 실시간 전달해 즉각적 판단 및 대응 지원</a:t>
            </a:r>
            <a:endParaRPr lang="ko-KR" altLang="en-US" sz="187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grpSp>
        <p:nvGrpSpPr>
          <p:cNvPr name="Group 15" id="15"/>
          <p:cNvGrpSpPr/>
          <p:nvPr/>
        </p:nvGrpSpPr>
        <p:grpSpPr>
          <a:xfrm>
            <a:off x="12586335" y="3085465"/>
            <a:ext cx="4378325" cy="6466840"/>
            <a:chOff x="12586335" y="3085465"/>
            <a:chExt cx="4378325" cy="6466840"/>
          </a:xfrm>
        </p:grpSpPr>
        <p:sp>
          <p:nvSpPr>
            <p:cNvPr id="16" name="Freeform 16"/>
            <p:cNvSpPr>
              <a:spLocks/>
            </p:cNvSpPr>
            <p:nvPr/>
          </p:nvSpPr>
          <p:spPr>
            <a:xfrm rot="0">
              <a:off x="12586335" y="3085465"/>
              <a:ext cx="4378960" cy="6467475"/>
            </a:xfrm>
            <a:custGeom>
              <a:gdLst>
                <a:gd fmla="*/ 0 w 1153215" name="TX0"/>
                <a:gd fmla="*/ 0 h 1703232" name="TY0"/>
                <a:gd fmla="*/ 1153214 w 1153215" name="TX1"/>
                <a:gd fmla="*/ 0 h 1703232" name="TY1"/>
                <a:gd fmla="*/ 1153214 w 1153215" name="TX2"/>
                <a:gd fmla="*/ 1703231 h 1703232" name="TY2"/>
                <a:gd fmla="*/ 0 w 1153215" name="TX3"/>
                <a:gd fmla="*/ 1703231 h 1703232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153215" h="1703232">
                  <a:moveTo>
                    <a:pt x="0" y="0"/>
                  </a:moveTo>
                  <a:lnTo>
                    <a:pt x="1153214" y="0"/>
                  </a:lnTo>
                  <a:lnTo>
                    <a:pt x="1153214" y="1703231"/>
                  </a:lnTo>
                  <a:lnTo>
                    <a:pt x="0" y="1703231"/>
                  </a:lnTo>
                  <a:close/>
                </a:path>
              </a:pathLst>
            </a:custGeom>
            <a:solidFill>
              <a:srgbClr val="F0F0F0">
                <a:alpha val="73790"/>
              </a:srgbClr>
            </a:solidFill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7" name="TextBox 17"/>
            <p:cNvSpPr txBox="1">
              <a:spLocks/>
            </p:cNvSpPr>
            <p:nvPr/>
          </p:nvSpPr>
          <p:spPr>
            <a:xfrm rot="0">
              <a:off x="12586335" y="2905125"/>
              <a:ext cx="4378960" cy="6648450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8" name="TextBox 18"/>
          <p:cNvSpPr txBox="1">
            <a:spLocks/>
          </p:cNvSpPr>
          <p:nvPr/>
        </p:nvSpPr>
        <p:spPr>
          <a:xfrm rot="0">
            <a:off x="12762865" y="3888105"/>
            <a:ext cx="4058285" cy="547687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416"/>
              </a:lnSpc>
              <a:buFontTx/>
              <a:buNone/>
            </a:pPr>
            <a:r>
              <a:rPr lang="en-US" sz="2300" spc="-50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VCS는 다양한 장비와의 완벽한 호환성, 무설치 접속의 편의성, 실시간 공유 능력을 갖춘 단일 서버 기반 통합 플랫폼으로, 모든 기능을 한 시스템에서 구현합니다. 이를 통해 재난·사고 대응의 속도·정확성·협업 능력을 동시에 향상시키며, 운영 효율성, 유지관리 편의성, 확장성까지 극대화합니다</a:t>
            </a:r>
            <a:endParaRPr lang="ko-KR" altLang="en-US" sz="2300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4416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+mn-ea"/>
              <a:cs typeface="+mn-cs"/>
            </a:endParaRPr>
          </a:p>
        </p:txBody>
      </p:sp>
      <p:grpSp>
        <p:nvGrpSpPr>
          <p:cNvPr id="19" name="Group 19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20" name="Freeform 20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1" name="TextBox 21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grpSp>
        <p:nvGrpSpPr>
          <p:cNvPr id="22" name="Group 22"/>
          <p:cNvGrpSpPr>
            <a:grpSpLocks/>
          </p:cNvGrpSpPr>
          <p:nvPr/>
        </p:nvGrpSpPr>
        <p:grpSpPr>
          <a:xfrm rot="0">
            <a:off x="754380" y="2972435"/>
            <a:ext cx="4378960" cy="909955"/>
            <a:chOff x="754380" y="2972435"/>
            <a:chExt cx="4378960" cy="909955"/>
          </a:xfrm>
          <a:solidFill>
            <a:srgbClr val="7DCD00"/>
          </a:solidFill>
        </p:grpSpPr>
        <p:sp>
          <p:nvSpPr>
            <p:cNvPr id="23" name="Freeform 23"/>
            <p:cNvSpPr>
              <a:spLocks/>
            </p:cNvSpPr>
            <p:nvPr/>
          </p:nvSpPr>
          <p:spPr>
            <a:xfrm rot="0">
              <a:off x="754380" y="3085465"/>
              <a:ext cx="4379595" cy="706120"/>
            </a:xfrm>
            <a:custGeom>
              <a:gdLst>
                <a:gd fmla="*/ 0 w 1425501" name="TX0"/>
                <a:gd fmla="*/ 0 h 229441" name="TY0"/>
                <a:gd fmla="*/ 1425499 w 1425501" name="TX1"/>
                <a:gd fmla="*/ 0 h 229441" name="TY1"/>
                <a:gd fmla="*/ 1425499 w 1425501" name="TX2"/>
                <a:gd fmla="*/ 229439 h 229441" name="TY2"/>
                <a:gd fmla="*/ 0 w 1425501" name="TX3"/>
                <a:gd fmla="*/ 229439 h 229441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425501" h="229441">
                  <a:moveTo>
                    <a:pt x="0" y="0"/>
                  </a:moveTo>
                  <a:lnTo>
                    <a:pt x="1425499" y="0"/>
                  </a:lnTo>
                  <a:lnTo>
                    <a:pt x="1425499" y="229439"/>
                  </a:lnTo>
                  <a:lnTo>
                    <a:pt x="0" y="2294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numCol="1" vert="horz" anchor="t">
              <a:noAutofit/>
            </a:bodyPr>
            <a:lstStyle/>
            <a:p>
              <a:pPr marL="0" indent="0">
                <a:buFontTx/>
                <a:buNone/>
              </a:pPr>
              <a:endParaRPr lang="ko-KR" altLang="en-US"/>
            </a:p>
          </p:txBody>
        </p:sp>
        <p:sp>
          <p:nvSpPr>
            <p:cNvPr id="24" name="TextBox 24"/>
            <p:cNvSpPr txBox="1">
              <a:spLocks/>
            </p:cNvSpPr>
            <p:nvPr/>
          </p:nvSpPr>
          <p:spPr>
            <a:xfrm rot="0">
              <a:off x="754380" y="2972435"/>
              <a:ext cx="4379595" cy="910590"/>
            </a:xfrm>
            <a:prstGeom prst="rect"/>
            <a:grpFill/>
          </p:spPr>
          <p:txBody>
            <a:bodyPr wrap="square" lIns="41275" tIns="41275" rIns="41275" bIns="41275" numCol="1" rtlCol="1" vert="horz" anchor="ctr">
              <a:noAutofit/>
            </a:bodyPr>
            <a:lstStyle/>
            <a:p>
              <a:pPr marL="0" indent="0" algn="ctr">
                <a:lnSpc>
                  <a:spcPts val="3220"/>
                </a:lnSpc>
                <a:buFontTx/>
                <a:buNone/>
              </a:pPr>
              <a:r>
                <a:rPr lang="en-US" sz="2300" b="1">
                  <a:solidFill>
                    <a:srgbClr val="FFFFFF">
                      <a:alpha val="73005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시각화 </a:t>
              </a:r>
              <a:r>
                <a:rPr lang="ko-KR" sz="2300" b="1">
                  <a:solidFill>
                    <a:srgbClr val="FFFFFF">
                      <a:alpha val="73005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지</a:t>
              </a:r>
              <a:r>
                <a:rPr lang="en-US" sz="2300" b="1">
                  <a:solidFill>
                    <a:srgbClr val="FFFFFF">
                      <a:alpha val="73005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령 시스템(VCS) 소개</a:t>
              </a:r>
              <a:endParaRPr lang="ko-KR" altLang="en-US" sz="230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endParaRPr>
            </a:p>
          </p:txBody>
        </p:sp>
      </p:grpSp>
      <p:grpSp>
        <p:nvGrpSpPr>
          <p:cNvPr id="25" name="Group 25"/>
          <p:cNvGrpSpPr>
            <a:grpSpLocks/>
          </p:cNvGrpSpPr>
          <p:nvPr/>
        </p:nvGrpSpPr>
        <p:grpSpPr>
          <a:xfrm rot="0">
            <a:off x="5887085" y="1637665"/>
            <a:ext cx="6161405" cy="1029335"/>
            <a:chOff x="5887085" y="1637665"/>
            <a:chExt cx="6161405" cy="1029335"/>
          </a:xfrm>
          <a:solidFill>
            <a:srgbClr val="7DCD00"/>
          </a:solidFill>
        </p:grpSpPr>
        <p:sp>
          <p:nvSpPr>
            <p:cNvPr id="26" name="Freeform 26"/>
            <p:cNvSpPr>
              <a:spLocks/>
            </p:cNvSpPr>
            <p:nvPr/>
          </p:nvSpPr>
          <p:spPr>
            <a:xfrm rot="0">
              <a:off x="5887085" y="1781810"/>
              <a:ext cx="6162040" cy="824865"/>
            </a:xfrm>
            <a:custGeom>
              <a:gdLst>
                <a:gd fmla="*/ 0 w 1716258" name="TX0"/>
                <a:gd fmla="*/ 0 h 229441" name="TY0"/>
                <a:gd fmla="*/ 1716256 w 1716258" name="TX1"/>
                <a:gd fmla="*/ 0 h 229441" name="TY1"/>
                <a:gd fmla="*/ 1716256 w 1716258" name="TX2"/>
                <a:gd fmla="*/ 229439 h 229441" name="TY2"/>
                <a:gd fmla="*/ 0 w 1716258" name="TX3"/>
                <a:gd fmla="*/ 229439 h 229441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716258" h="229441">
                  <a:moveTo>
                    <a:pt x="0" y="0"/>
                  </a:moveTo>
                  <a:lnTo>
                    <a:pt x="1716256" y="0"/>
                  </a:lnTo>
                  <a:lnTo>
                    <a:pt x="1716256" y="229439"/>
                  </a:lnTo>
                  <a:lnTo>
                    <a:pt x="0" y="2294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numCol="1" vert="horz" anchor="t">
              <a:noAutofit/>
            </a:bodyPr>
            <a:lstStyle/>
            <a:p>
              <a:pPr marL="0" indent="0">
                <a:buFontTx/>
                <a:buNone/>
              </a:pPr>
              <a:endParaRPr lang="ko-KR" altLang="en-US"/>
            </a:p>
          </p:txBody>
        </p:sp>
        <p:sp>
          <p:nvSpPr>
            <p:cNvPr id="27" name="TextBox 27"/>
            <p:cNvSpPr txBox="1">
              <a:spLocks/>
            </p:cNvSpPr>
            <p:nvPr/>
          </p:nvSpPr>
          <p:spPr>
            <a:xfrm rot="0">
              <a:off x="5887085" y="1637665"/>
              <a:ext cx="6162040" cy="1029970"/>
            </a:xfrm>
            <a:prstGeom prst="rect"/>
            <a:grpFill/>
          </p:spPr>
          <p:txBody>
            <a:bodyPr wrap="square" lIns="41275" tIns="41275" rIns="41275" bIns="41275" numCol="1" rtlCol="1" vert="horz" anchor="ctr">
              <a:noAutofit/>
            </a:bodyPr>
            <a:lstStyle/>
            <a:p>
              <a:pPr marL="0" indent="0" algn="ctr">
                <a:lnSpc>
                  <a:spcPts val="3499"/>
                </a:lnSpc>
                <a:buFontTx/>
                <a:buNone/>
              </a:pPr>
              <a:r>
                <a:rPr lang="en-US" sz="2490" b="1">
                  <a:solidFill>
                    <a:srgbClr val="FFFFFF">
                      <a:alpha val="73005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VCS 주요 특징</a:t>
              </a:r>
              <a:endParaRPr lang="ko-KR" altLang="en-US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endParaRPr>
            </a:p>
          </p:txBody>
        </p:sp>
      </p:grpSp>
      <p:grpSp>
        <p:nvGrpSpPr>
          <p:cNvPr id="28" name="Group 28"/>
          <p:cNvGrpSpPr>
            <a:grpSpLocks/>
          </p:cNvGrpSpPr>
          <p:nvPr/>
        </p:nvGrpSpPr>
        <p:grpSpPr>
          <a:xfrm rot="0">
            <a:off x="12586335" y="2971165"/>
            <a:ext cx="4378960" cy="880745"/>
            <a:chOff x="12586335" y="2971165"/>
            <a:chExt cx="4378960" cy="880745"/>
          </a:xfrm>
          <a:solidFill>
            <a:srgbClr val="7DCD00"/>
          </a:solidFill>
        </p:grpSpPr>
        <p:sp>
          <p:nvSpPr>
            <p:cNvPr id="29" name="Freeform 29"/>
            <p:cNvSpPr>
              <a:spLocks/>
            </p:cNvSpPr>
            <p:nvPr/>
          </p:nvSpPr>
          <p:spPr>
            <a:xfrm rot="0">
              <a:off x="12586335" y="3085465"/>
              <a:ext cx="4379595" cy="706120"/>
            </a:xfrm>
            <a:custGeom>
              <a:gdLst>
                <a:gd fmla="*/ 0 w 1425501" name="TX0"/>
                <a:gd fmla="*/ 0 h 229441" name="TY0"/>
                <a:gd fmla="*/ 1425499 w 1425501" name="TX1"/>
                <a:gd fmla="*/ 0 h 229441" name="TY1"/>
                <a:gd fmla="*/ 1425499 w 1425501" name="TX2"/>
                <a:gd fmla="*/ 229439 h 229441" name="TY2"/>
                <a:gd fmla="*/ 0 w 1425501" name="TX3"/>
                <a:gd fmla="*/ 229439 h 229441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1425501" h="229441">
                  <a:moveTo>
                    <a:pt x="0" y="0"/>
                  </a:moveTo>
                  <a:lnTo>
                    <a:pt x="1425499" y="0"/>
                  </a:lnTo>
                  <a:lnTo>
                    <a:pt x="1425499" y="229439"/>
                  </a:lnTo>
                  <a:lnTo>
                    <a:pt x="0" y="2294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numCol="1" vert="horz" anchor="t">
              <a:noAutofit/>
            </a:bodyPr>
            <a:lstStyle/>
            <a:p>
              <a:pPr marL="0" indent="0">
                <a:buFontTx/>
                <a:buNone/>
              </a:pPr>
              <a:endParaRPr lang="ko-KR" altLang="en-US"/>
            </a:p>
          </p:txBody>
        </p:sp>
        <p:sp>
          <p:nvSpPr>
            <p:cNvPr id="30" name="TextBox 30"/>
            <p:cNvSpPr txBox="1">
              <a:spLocks/>
            </p:cNvSpPr>
            <p:nvPr/>
          </p:nvSpPr>
          <p:spPr>
            <a:xfrm rot="0">
              <a:off x="12586335" y="2971165"/>
              <a:ext cx="4379595" cy="881380"/>
            </a:xfrm>
            <a:prstGeom prst="rect"/>
            <a:grpFill/>
          </p:spPr>
          <p:txBody>
            <a:bodyPr wrap="square" lIns="41275" tIns="41275" rIns="41275" bIns="41275" numCol="1" rtlCol="1" vert="horz" anchor="ctr">
              <a:noAutofit/>
            </a:bodyPr>
            <a:lstStyle/>
            <a:p>
              <a:pPr marL="0" indent="0" algn="ctr">
                <a:lnSpc>
                  <a:spcPts val="3499"/>
                </a:lnSpc>
                <a:buFontTx/>
                <a:buNone/>
              </a:pPr>
              <a:r>
                <a:rPr lang="en-US" sz="2490" b="1">
                  <a:solidFill>
                    <a:srgbClr val="FFFFFF">
                      <a:alpha val="73005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도입 효과</a:t>
              </a:r>
              <a:endParaRPr lang="ko-KR" altLang="en-US" sz="2490" b="1">
                <a:solidFill>
                  <a:srgbClr val="FFFFFF">
                    <a:alpha val="73005"/>
                  </a:srgbClr>
                </a:solidFill>
                <a:latin typeface="Nanum Square" charset="0"/>
                <a:ea typeface="Nanum Square" charset="0"/>
                <a:cs typeface="Nanum Square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>
            <a:off x="2118995" y="2165350"/>
            <a:ext cx="4378325" cy="2755265"/>
            <a:chOff x="2118995" y="2165350"/>
            <a:chExt cx="4378325" cy="2755265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5" r="3595"/>
            <a:stretch>
              <a:fillRect/>
            </a:stretch>
          </p:blipFill>
          <p:spPr>
            <a:xfrm rot="0">
              <a:off x="2118995" y="2165350"/>
              <a:ext cx="4378960" cy="2755900"/>
            </a:xfrm>
            <a:prstGeom prst="rect"/>
            <a:noFill/>
          </p:spPr>
        </p:pic>
      </p:grpSp>
      <p:grpSp>
        <p:nvGrpSpPr>
          <p:cNvPr name="Group 4" id="4"/>
          <p:cNvGrpSpPr/>
          <p:nvPr/>
        </p:nvGrpSpPr>
        <p:grpSpPr>
          <a:xfrm>
            <a:off x="7112635" y="2165350"/>
            <a:ext cx="4378325" cy="2755265"/>
            <a:chOff x="7112635" y="2165350"/>
            <a:chExt cx="4378325" cy="2755265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" r="76"/>
            <a:stretch>
              <a:fillRect/>
            </a:stretch>
          </p:blipFill>
          <p:spPr>
            <a:xfrm rot="0">
              <a:off x="7112635" y="2165350"/>
              <a:ext cx="4378960" cy="2755900"/>
            </a:xfrm>
            <a:prstGeom prst="rect"/>
            <a:noFill/>
          </p:spPr>
        </p:pic>
      </p:grpSp>
      <p:grpSp>
        <p:nvGrpSpPr>
          <p:cNvPr name="Group 6" id="6"/>
          <p:cNvGrpSpPr/>
          <p:nvPr/>
        </p:nvGrpSpPr>
        <p:grpSpPr>
          <a:xfrm>
            <a:off x="12106910" y="2165350"/>
            <a:ext cx="4378325" cy="2755265"/>
            <a:chOff x="12106910" y="2165350"/>
            <a:chExt cx="4378325" cy="2755265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" r="428"/>
            <a:stretch>
              <a:fillRect/>
            </a:stretch>
          </p:blipFill>
          <p:spPr>
            <a:xfrm rot="0">
              <a:off x="12106910" y="2165350"/>
              <a:ext cx="4378960" cy="2755900"/>
            </a:xfrm>
            <a:prstGeom prst="rect"/>
            <a:noFill/>
          </p:spPr>
        </p:pic>
      </p:grpSp>
      <p:grpSp>
        <p:nvGrpSpPr>
          <p:cNvPr id="8" name="Group 8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9" name="Freeform 9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0" name="TextBox 10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2" name="Freeform 12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14" name="TextBox 14"/>
          <p:cNvSpPr txBox="1">
            <a:spLocks/>
          </p:cNvSpPr>
          <p:nvPr/>
        </p:nvSpPr>
        <p:spPr>
          <a:xfrm>
            <a:off x="2440305" y="824230"/>
            <a:ext cx="7531100" cy="57975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기능별 UI 구성/ 기능 목록</a:t>
            </a:r>
            <a:endParaRPr lang="ko-KR" altLang="en-US" sz="439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15" name="TextBox 15"/>
          <p:cNvSpPr txBox="1">
            <a:spLocks/>
          </p:cNvSpPr>
          <p:nvPr/>
        </p:nvSpPr>
        <p:spPr>
          <a:xfrm rot="0">
            <a:off x="807720" y="71564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02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name="Group 16" id="16"/>
          <p:cNvGrpSpPr/>
          <p:nvPr/>
        </p:nvGrpSpPr>
        <p:grpSpPr>
          <a:xfrm>
            <a:off x="2210435" y="5663565"/>
            <a:ext cx="6732270" cy="1125855"/>
            <a:chOff x="2210435" y="5663565"/>
            <a:chExt cx="6732270" cy="1125855"/>
          </a:xfrm>
        </p:grpSpPr>
        <p:sp>
          <p:nvSpPr>
            <p:cNvPr id="17" name="Freeform 17"/>
            <p:cNvSpPr>
              <a:spLocks/>
            </p:cNvSpPr>
            <p:nvPr/>
          </p:nvSpPr>
          <p:spPr>
            <a:xfrm rot="0">
              <a:off x="2210435" y="5663565"/>
              <a:ext cx="6732905" cy="1126490"/>
            </a:xfrm>
            <a:custGeom>
              <a:gdLst>
                <a:gd fmla="*/ 0 w 3785291" name="TX0"/>
                <a:gd fmla="*/ 0 h 632965" name="TY0"/>
                <a:gd fmla="*/ 3785290 w 3785291" name="TX1"/>
                <a:gd fmla="*/ 0 h 632965" name="TY1"/>
                <a:gd fmla="*/ 3785290 w 3785291" name="TX2"/>
                <a:gd fmla="*/ 632964 h 632965" name="TY2"/>
                <a:gd fmla="*/ 0 w 3785291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785291" h="632965">
                  <a:moveTo>
                    <a:pt x="0" y="0"/>
                  </a:moveTo>
                  <a:lnTo>
                    <a:pt x="3785290" y="0"/>
                  </a:lnTo>
                  <a:lnTo>
                    <a:pt x="3785290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578ACE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8" name="TextBox 18"/>
            <p:cNvSpPr txBox="1">
              <a:spLocks/>
            </p:cNvSpPr>
            <p:nvPr/>
          </p:nvSpPr>
          <p:spPr>
            <a:xfrm rot="0">
              <a:off x="2210435" y="5579110"/>
              <a:ext cx="6732905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grpSp>
        <p:nvGrpSpPr>
          <p:cNvPr name="Group 19" id="19"/>
          <p:cNvGrpSpPr/>
          <p:nvPr/>
        </p:nvGrpSpPr>
        <p:grpSpPr>
          <a:xfrm>
            <a:off x="9518015" y="5663565"/>
            <a:ext cx="6878955" cy="1125855"/>
            <a:chOff x="9518015" y="5663565"/>
            <a:chExt cx="6878955" cy="1125855"/>
          </a:xfrm>
        </p:grpSpPr>
        <p:sp>
          <p:nvSpPr>
            <p:cNvPr id="20" name="Freeform 20"/>
            <p:cNvSpPr>
              <a:spLocks/>
            </p:cNvSpPr>
            <p:nvPr/>
          </p:nvSpPr>
          <p:spPr>
            <a:xfrm rot="0">
              <a:off x="9518015" y="5663565"/>
              <a:ext cx="6879590" cy="1126490"/>
            </a:xfrm>
            <a:custGeom>
              <a:gdLst>
                <a:gd fmla="*/ 0 w 3868018" name="TX0"/>
                <a:gd fmla="*/ 0 h 632965" name="TY0"/>
                <a:gd fmla="*/ 3868017 w 3868018" name="TX1"/>
                <a:gd fmla="*/ 0 h 632965" name="TY1"/>
                <a:gd fmla="*/ 3868017 w 3868018" name="TX2"/>
                <a:gd fmla="*/ 632964 h 632965" name="TY2"/>
                <a:gd fmla="*/ 0 w 3868018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868018" h="632965">
                  <a:moveTo>
                    <a:pt x="0" y="0"/>
                  </a:moveTo>
                  <a:lnTo>
                    <a:pt x="3868017" y="0"/>
                  </a:lnTo>
                  <a:lnTo>
                    <a:pt x="3868017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4C6FBF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1" name="TextBox 21"/>
            <p:cNvSpPr txBox="1">
              <a:spLocks/>
            </p:cNvSpPr>
            <p:nvPr/>
          </p:nvSpPr>
          <p:spPr>
            <a:xfrm rot="0">
              <a:off x="9518015" y="5579110"/>
              <a:ext cx="6879590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grpSp>
        <p:nvGrpSpPr>
          <p:cNvPr name="Group 22" id="22"/>
          <p:cNvGrpSpPr/>
          <p:nvPr/>
        </p:nvGrpSpPr>
        <p:grpSpPr>
          <a:xfrm>
            <a:off x="2196465" y="7105015"/>
            <a:ext cx="6745605" cy="1125855"/>
            <a:chOff x="2196465" y="7105015"/>
            <a:chExt cx="6745605" cy="1125855"/>
          </a:xfrm>
        </p:grpSpPr>
        <p:sp>
          <p:nvSpPr>
            <p:cNvPr id="23" name="Freeform 23"/>
            <p:cNvSpPr>
              <a:spLocks/>
            </p:cNvSpPr>
            <p:nvPr/>
          </p:nvSpPr>
          <p:spPr>
            <a:xfrm rot="0">
              <a:off x="2196465" y="7105015"/>
              <a:ext cx="6746240" cy="1126490"/>
            </a:xfrm>
            <a:custGeom>
              <a:gdLst>
                <a:gd fmla="*/ 0 w 3793085" name="TX0"/>
                <a:gd fmla="*/ 0 h 632965" name="TY0"/>
                <a:gd fmla="*/ 3793084 w 3793085" name="TX1"/>
                <a:gd fmla="*/ 0 h 632965" name="TY1"/>
                <a:gd fmla="*/ 3793084 w 3793085" name="TX2"/>
                <a:gd fmla="*/ 632964 h 632965" name="TY2"/>
                <a:gd fmla="*/ 0 w 3793085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793085" h="632965">
                  <a:moveTo>
                    <a:pt x="0" y="0"/>
                  </a:moveTo>
                  <a:lnTo>
                    <a:pt x="3793084" y="0"/>
                  </a:lnTo>
                  <a:lnTo>
                    <a:pt x="3793084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578ACE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4" name="TextBox 24"/>
            <p:cNvSpPr txBox="1">
              <a:spLocks/>
            </p:cNvSpPr>
            <p:nvPr/>
          </p:nvSpPr>
          <p:spPr>
            <a:xfrm rot="0">
              <a:off x="2196465" y="7020560"/>
              <a:ext cx="6746240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5" name="TextBox 25"/>
          <p:cNvSpPr txBox="1">
            <a:spLocks/>
          </p:cNvSpPr>
          <p:nvPr/>
        </p:nvSpPr>
        <p:spPr>
          <a:xfrm rot="0">
            <a:off x="2165985" y="6009005"/>
            <a:ext cx="6689725" cy="431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557"/>
              </a:lnSpc>
              <a:buFontTx/>
              <a:buNone/>
            </a:pP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영상 통합 보안(VMS) –</a:t>
            </a: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 영상 보안 장비의  효율적 운영</a:t>
            </a:r>
            <a:endParaRPr lang="ko-KR" altLang="en-US" sz="216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grpSp>
        <p:nvGrpSpPr>
          <p:cNvPr name="Group 26" id="26"/>
          <p:cNvGrpSpPr/>
          <p:nvPr/>
        </p:nvGrpSpPr>
        <p:grpSpPr>
          <a:xfrm>
            <a:off x="9504045" y="7105015"/>
            <a:ext cx="6878955" cy="1125855"/>
            <a:chOff x="9504045" y="7105015"/>
            <a:chExt cx="6878955" cy="1125855"/>
          </a:xfrm>
        </p:grpSpPr>
        <p:sp>
          <p:nvSpPr>
            <p:cNvPr id="27" name="Freeform 27"/>
            <p:cNvSpPr>
              <a:spLocks/>
            </p:cNvSpPr>
            <p:nvPr/>
          </p:nvSpPr>
          <p:spPr>
            <a:xfrm rot="0">
              <a:off x="9504045" y="7105015"/>
              <a:ext cx="6879590" cy="1126490"/>
            </a:xfrm>
            <a:custGeom>
              <a:gdLst>
                <a:gd fmla="*/ 0 w 3868018" name="TX0"/>
                <a:gd fmla="*/ 0 h 632965" name="TY0"/>
                <a:gd fmla="*/ 3868017 w 3868018" name="TX1"/>
                <a:gd fmla="*/ 0 h 632965" name="TY1"/>
                <a:gd fmla="*/ 3868017 w 3868018" name="TX2"/>
                <a:gd fmla="*/ 632964 h 632965" name="TY2"/>
                <a:gd fmla="*/ 0 w 3868018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868018" h="632965">
                  <a:moveTo>
                    <a:pt x="0" y="0"/>
                  </a:moveTo>
                  <a:lnTo>
                    <a:pt x="3868017" y="0"/>
                  </a:lnTo>
                  <a:lnTo>
                    <a:pt x="3868017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4C6FBF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28" name="TextBox 28"/>
            <p:cNvSpPr txBox="1">
              <a:spLocks/>
            </p:cNvSpPr>
            <p:nvPr/>
          </p:nvSpPr>
          <p:spPr>
            <a:xfrm rot="0">
              <a:off x="9504045" y="7020560"/>
              <a:ext cx="6879590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29" name="TextBox 29"/>
          <p:cNvSpPr txBox="1">
            <a:spLocks/>
          </p:cNvSpPr>
          <p:nvPr/>
        </p:nvSpPr>
        <p:spPr>
          <a:xfrm rot="0">
            <a:off x="9230995" y="6018530"/>
            <a:ext cx="7500620" cy="42799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670"/>
              </a:lnSpc>
              <a:buFontTx/>
              <a:buNone/>
            </a:pPr>
            <a:r>
              <a:rPr lang="en-US" sz="223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다자간 화상회의 지원 (MCU)  –</a:t>
            </a:r>
            <a:r>
              <a:rPr lang="en-US" sz="223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 상황실과 현장 동시연결</a:t>
            </a:r>
            <a:endParaRPr lang="ko-KR" altLang="en-US" sz="223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30" name="TextBox 30"/>
          <p:cNvSpPr txBox="1">
            <a:spLocks/>
          </p:cNvSpPr>
          <p:nvPr/>
        </p:nvSpPr>
        <p:spPr>
          <a:xfrm rot="0">
            <a:off x="2165985" y="7456805"/>
            <a:ext cx="6689725" cy="431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557"/>
              </a:lnSpc>
              <a:buFontTx/>
              <a:buNone/>
            </a:pP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그룹 채팅 및 정보 전송 – 실시간 텍스트·파일 공유</a:t>
            </a:r>
            <a:endParaRPr lang="ko-KR" altLang="en-US" sz="216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31" name="TextBox 31"/>
          <p:cNvSpPr txBox="1">
            <a:spLocks/>
          </p:cNvSpPr>
          <p:nvPr/>
        </p:nvSpPr>
        <p:spPr>
          <a:xfrm rot="0">
            <a:off x="9636760" y="7467600"/>
            <a:ext cx="6689725" cy="431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557"/>
              </a:lnSpc>
              <a:buFontTx/>
              <a:buNone/>
            </a:pP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GIS 기반 현장 시각화 – 실시간 위치·이동 경로 표시</a:t>
            </a:r>
            <a:endParaRPr lang="ko-KR" altLang="en-US" sz="216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grpSp>
        <p:nvGrpSpPr>
          <p:cNvPr name="Group 32" id="32"/>
          <p:cNvGrpSpPr/>
          <p:nvPr/>
        </p:nvGrpSpPr>
        <p:grpSpPr>
          <a:xfrm>
            <a:off x="2196465" y="8545195"/>
            <a:ext cx="6745605" cy="1125855"/>
            <a:chOff x="2196465" y="8545195"/>
            <a:chExt cx="6745605" cy="1125855"/>
          </a:xfrm>
        </p:grpSpPr>
        <p:sp>
          <p:nvSpPr>
            <p:cNvPr id="33" name="Freeform 33"/>
            <p:cNvSpPr>
              <a:spLocks/>
            </p:cNvSpPr>
            <p:nvPr/>
          </p:nvSpPr>
          <p:spPr>
            <a:xfrm rot="0">
              <a:off x="2196465" y="8545195"/>
              <a:ext cx="6746240" cy="1126490"/>
            </a:xfrm>
            <a:custGeom>
              <a:gdLst>
                <a:gd fmla="*/ 0 w 3793085" name="TX0"/>
                <a:gd fmla="*/ 0 h 632965" name="TY0"/>
                <a:gd fmla="*/ 3793084 w 3793085" name="TX1"/>
                <a:gd fmla="*/ 0 h 632965" name="TY1"/>
                <a:gd fmla="*/ 3793084 w 3793085" name="TX2"/>
                <a:gd fmla="*/ 632964 h 632965" name="TY2"/>
                <a:gd fmla="*/ 0 w 3793085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793085" h="632965">
                  <a:moveTo>
                    <a:pt x="0" y="0"/>
                  </a:moveTo>
                  <a:lnTo>
                    <a:pt x="3793084" y="0"/>
                  </a:lnTo>
                  <a:lnTo>
                    <a:pt x="3793084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578ACE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34" name="TextBox 34"/>
            <p:cNvSpPr txBox="1">
              <a:spLocks/>
            </p:cNvSpPr>
            <p:nvPr/>
          </p:nvSpPr>
          <p:spPr>
            <a:xfrm rot="0">
              <a:off x="2196465" y="8460740"/>
              <a:ext cx="6746240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grpSp>
        <p:nvGrpSpPr>
          <p:cNvPr name="Group 35" id="35"/>
          <p:cNvGrpSpPr/>
          <p:nvPr/>
        </p:nvGrpSpPr>
        <p:grpSpPr>
          <a:xfrm>
            <a:off x="9504045" y="8545195"/>
            <a:ext cx="6878955" cy="1125855"/>
            <a:chOff x="9504045" y="8545195"/>
            <a:chExt cx="6878955" cy="1125855"/>
          </a:xfrm>
        </p:grpSpPr>
        <p:sp>
          <p:nvSpPr>
            <p:cNvPr id="36" name="Freeform 36"/>
            <p:cNvSpPr>
              <a:spLocks/>
            </p:cNvSpPr>
            <p:nvPr/>
          </p:nvSpPr>
          <p:spPr>
            <a:xfrm rot="0">
              <a:off x="9504045" y="8545195"/>
              <a:ext cx="6879590" cy="1126490"/>
            </a:xfrm>
            <a:custGeom>
              <a:gdLst>
                <a:gd fmla="*/ 0 w 3868018" name="TX0"/>
                <a:gd fmla="*/ 0 h 632965" name="TY0"/>
                <a:gd fmla="*/ 3868017 w 3868018" name="TX1"/>
                <a:gd fmla="*/ 0 h 632965" name="TY1"/>
                <a:gd fmla="*/ 3868017 w 3868018" name="TX2"/>
                <a:gd fmla="*/ 632964 h 632965" name="TY2"/>
                <a:gd fmla="*/ 0 w 3868018" name="TX3"/>
                <a:gd fmla="*/ 632964 h 632965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3868018" h="632965">
                  <a:moveTo>
                    <a:pt x="0" y="0"/>
                  </a:moveTo>
                  <a:lnTo>
                    <a:pt x="3868017" y="0"/>
                  </a:lnTo>
                  <a:lnTo>
                    <a:pt x="3868017" y="632964"/>
                  </a:lnTo>
                  <a:lnTo>
                    <a:pt x="0" y="632964"/>
                  </a:lnTo>
                  <a:close/>
                </a:path>
              </a:pathLst>
            </a:custGeom>
            <a:solidFill>
              <a:srgbClr val="FFFFFF">
                <a:alpha val="73790"/>
              </a:srgbClr>
            </a:solidFill>
            <a:ln w="76200" cap="sq" cmpd="sng">
              <a:solidFill>
                <a:srgbClr val="4C6FBF">
                  <a:alpha val="73725"/>
                </a:srgbClr>
              </a:solidFill>
              <a:prstDash val="solid"/>
              <a:miter lim="800000"/>
            </a:ln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37" name="TextBox 37"/>
            <p:cNvSpPr txBox="1">
              <a:spLocks/>
            </p:cNvSpPr>
            <p:nvPr/>
          </p:nvSpPr>
          <p:spPr>
            <a:xfrm rot="0">
              <a:off x="9504045" y="8460740"/>
              <a:ext cx="6879590" cy="1210945"/>
            </a:xfrm>
            <a:prstGeom prst="rect"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38" name="TextBox 38"/>
          <p:cNvSpPr txBox="1">
            <a:spLocks/>
          </p:cNvSpPr>
          <p:nvPr/>
        </p:nvSpPr>
        <p:spPr>
          <a:xfrm rot="0">
            <a:off x="2165985" y="8905240"/>
            <a:ext cx="6689725" cy="431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557"/>
              </a:lnSpc>
              <a:buFontTx/>
              <a:buNone/>
            </a:pP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 WebRTC 무설치 접속 – 다수 동시 접속·고화질·저지연</a:t>
            </a:r>
            <a:endParaRPr lang="ko-KR" altLang="en-US" sz="216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39" name="TextBox 39"/>
          <p:cNvSpPr txBox="1">
            <a:spLocks/>
          </p:cNvSpPr>
          <p:nvPr/>
        </p:nvSpPr>
        <p:spPr>
          <a:xfrm rot="0">
            <a:off x="9622155" y="8905240"/>
            <a:ext cx="6689725" cy="431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3557"/>
              </a:lnSpc>
              <a:buFontTx/>
              <a:buNone/>
            </a:pPr>
            <a:r>
              <a:rPr lang="en-US" sz="2165">
                <a:solidFill>
                  <a:srgbClr val="000000"/>
                </a:solidFill>
                <a:latin typeface="Nanum Gothic" charset="0"/>
                <a:ea typeface="Nanum Gothic" charset="0"/>
                <a:cs typeface="Nanum Gothic" charset="0"/>
              </a:rPr>
              <a:t>즉각적 현장 공유 – 실시간 판단·대응 지원</a:t>
            </a:r>
            <a:endParaRPr lang="ko-KR" altLang="en-US" sz="2165">
              <a:solidFill>
                <a:srgbClr val="0000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도형 52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grpSp>
        <p:nvGrpSpPr>
          <p:cNvPr name="Group 3" id="3"/>
          <p:cNvGrpSpPr/>
          <p:nvPr/>
        </p:nvGrpSpPr>
        <p:grpSpPr>
          <a:xfrm>
            <a:off x="8444230" y="1622425"/>
            <a:ext cx="8209915" cy="8254365"/>
            <a:chOff x="8444230" y="1622425"/>
            <a:chExt cx="8209915" cy="8254365"/>
          </a:xfrm>
        </p:grpSpPr>
        <p:sp>
          <p:nvSpPr>
            <p:cNvPr id="4" name="Freeform 4"/>
            <p:cNvSpPr/>
            <p:nvPr/>
          </p:nvSpPr>
          <p:spPr>
            <a:xfrm flipH="false" flipV="false" rot="0">
              <a:off x="8444230" y="1818005"/>
              <a:ext cx="8209915" cy="8058785"/>
            </a:xfrm>
            <a:custGeom>
              <a:avLst/>
              <a:gdLst/>
              <a:ahLst/>
              <a:cxnLst/>
              <a:rect r="r" b="b" t="t" l="l"/>
              <a:pathLst>
                <a:path h="1964925" w="2059265">
                  <a:moveTo>
                    <a:pt x="0" y="0"/>
                  </a:moveTo>
                  <a:lnTo>
                    <a:pt x="2059265" y="0"/>
                  </a:lnTo>
                  <a:lnTo>
                    <a:pt x="2059265" y="1964925"/>
                  </a:lnTo>
                  <a:lnTo>
                    <a:pt x="0" y="1964925"/>
                  </a:lnTo>
                  <a:close/>
                </a:path>
              </a:pathLst>
            </a:custGeom>
            <a:solidFill>
              <a:srgbClr val="F0F0F0">
                <a:alpha val="74902"/>
              </a:srgbClr>
            </a:solidFill>
          </p:spPr>
        </p:sp>
        <p:sp>
          <p:nvSpPr>
            <p:cNvPr id="5" name="TextBox 5"/>
            <p:cNvSpPr txBox="true"/>
            <p:nvPr/>
          </p:nvSpPr>
          <p:spPr>
            <a:xfrm>
              <a:off x="8444230" y="1622425"/>
              <a:ext cx="8209915" cy="8254365"/>
            </a:xfrm>
            <a:prstGeom prst="rect">
              <a:avLst/>
            </a:prstGeom>
          </p:spPr>
          <p:txBody>
            <a:bodyPr anchor="ctr" rtlCol="false" tIns="44145" lIns="44145" bIns="44145" rIns="44145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7" name="Freeform 7"/>
          <p:cNvSpPr>
            <a:spLocks/>
          </p:cNvSpPr>
          <p:nvPr/>
        </p:nvSpPr>
        <p:spPr>
          <a:xfrm rot="0">
            <a:off x="8279765" y="1861820"/>
            <a:ext cx="167640" cy="8011160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  <p:sp>
        <p:nvSpPr>
          <p:cNvPr id="18" name="Freeform 18"/>
          <p:cNvSpPr/>
          <p:nvPr/>
        </p:nvSpPr>
        <p:spPr>
          <a:xfrm flipH="false" flipV="false" rot="0">
            <a:off x="2045970" y="4117340"/>
            <a:ext cx="5237480" cy="3510915"/>
          </a:xfrm>
          <a:custGeom>
            <a:avLst/>
            <a:gdLst/>
            <a:ahLst/>
            <a:cxnLst/>
            <a:rect r="r" b="b" t="t" l="l"/>
            <a:pathLst>
              <a:path h="3510905" w="5237579">
                <a:moveTo>
                  <a:pt x="0" y="0"/>
                </a:moveTo>
                <a:lnTo>
                  <a:pt x="5237580" y="0"/>
                </a:lnTo>
                <a:lnTo>
                  <a:pt x="5237580" y="3510905"/>
                </a:lnTo>
                <a:lnTo>
                  <a:pt x="0" y="35109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id="19" name="TextBox 19"/>
          <p:cNvSpPr txBox="1">
            <a:spLocks/>
          </p:cNvSpPr>
          <p:nvPr/>
        </p:nvSpPr>
        <p:spPr>
          <a:xfrm rot="0">
            <a:off x="8679180" y="1890395"/>
            <a:ext cx="7812405" cy="774128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통합 모니터링 및 관리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유·무선 CCTV, 보디카메라, 드론 영상 송신기 등을 단일 플랫폼에 연동하고, 실시간 영상 수집·저장·분배·표출 및 대형 화면 모니터링 지원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통합 스케줄링 및 모바일 관제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음성·영상 동시 스케줄링으로 현장 및 원격 지휘·배치 가능, 휴대 단말을 통한 현장 지휘·순찰·긴급 출동 지원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즉시 메시징 및 정보 공유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업무 지시, 정보 전달, 파일·이미지 공유 등 현장과 상황실 간 실시간 커뮤니케이션 체계 제공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GIS 기반 현장 영상의 시각화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장비 위치, 이동 경로, 상황 발생 지점을 지도 기반으로 실시간 표시하여 상황 파악 속도 향상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 기반의 비상 사태 대응 및 재난 관리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자연재해, 공중보건, 사회 안전사고 등 긴급 상황에서 대피 유도·구조 활동 조율, 안전사고 시뮬레이션 및 원클릭 대응 계획 실행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행사·이벤트 안전 관리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스포츠 경기, 축제 등 대규모 행사에서의 보안 관리 및 돌발 상황 신속 대응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653"/>
              </a:lnSpc>
              <a:buFontTx/>
              <a:buNone/>
            </a:pPr>
            <a:r>
              <a:rPr lang="en-US" sz="1470" spc="4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 기반의 부서 간 협업 대응</a:t>
            </a:r>
            <a:endParaRPr lang="ko-KR" altLang="en-US" sz="1470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18135" indent="-159385" algn="l" lvl="1">
              <a:lnSpc>
                <a:spcPts val="2653"/>
              </a:lnSpc>
              <a:buClr>
                <a:srgbClr val="009900"/>
              </a:buClr>
              <a:buFont typeface="Arial"/>
              <a:buChar char="•"/>
            </a:pPr>
            <a:r>
              <a:rPr lang="en-US" sz="1470" spc="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행정·민생 관련 상황에서 부서 간 협의·공동 대응 체계 구축</a:t>
            </a:r>
            <a:endParaRPr lang="ko-KR" altLang="en-US" sz="1470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20" name="TextBox 20"/>
          <p:cNvSpPr txBox="1">
            <a:spLocks/>
          </p:cNvSpPr>
          <p:nvPr/>
        </p:nvSpPr>
        <p:spPr>
          <a:xfrm>
            <a:off x="2482850" y="765810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영상보안 기능  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21" name="TextBox 21"/>
          <p:cNvSpPr txBox="1">
            <a:spLocks/>
          </p:cNvSpPr>
          <p:nvPr/>
        </p:nvSpPr>
        <p:spPr>
          <a:xfrm rot="0">
            <a:off x="779145" y="639445"/>
            <a:ext cx="986155" cy="65849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03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22" name="그룹 3"/>
          <p:cNvGrpSpPr>
            <a:grpSpLocks/>
          </p:cNvGrpSpPr>
          <p:nvPr/>
        </p:nvGrpSpPr>
        <p:grpSpPr>
          <a:xfrm rot="0">
            <a:off x="17258665" y="-63500"/>
            <a:ext cx="1029970" cy="10351135"/>
            <a:chOff x="17258665" y="-63500"/>
            <a:chExt cx="1029970" cy="1035113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23" name="도형 1"/>
            <p:cNvSpPr>
              <a:spLocks/>
            </p:cNvSpPr>
            <p:nvPr/>
          </p:nvSpPr>
          <p:spPr>
            <a:xfrm rot="0">
              <a:off x="17258665" y="113665"/>
              <a:ext cx="1029970" cy="10173970"/>
            </a:xfrm>
            <a:custGeom>
              <a:gdLst>
                <a:gd fmla="*/ 0 w 270935" name="TX0"/>
                <a:gd fmla="*/ 0 h 2729141" name="TY0"/>
                <a:gd fmla="*/ 270933 w 270935" name="TX1"/>
                <a:gd fmla="*/ 0 h 2729141" name="TY1"/>
                <a:gd fmla="*/ 270933 w 270935" name="TX2"/>
                <a:gd fmla="*/ 2729139 h 2729141" name="TY2"/>
                <a:gd fmla="*/ 0 w 270935" name="TX3"/>
                <a:gd fmla="*/ 2729139 h 2729141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5" h="2729141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numCol="1" vert="horz" anchor="t">
              <a:noAutofit/>
            </a:bodyPr>
            <a:lstStyle/>
            <a:p>
              <a:pPr marL="0" indent="0">
                <a:buFontTx/>
                <a:buNone/>
              </a:pPr>
              <a:endParaRPr lang="ko-KR" altLang="en-US"/>
            </a:p>
          </p:txBody>
        </p:sp>
        <p:sp>
          <p:nvSpPr>
            <p:cNvPr id="24" name="텍스트 상자 2"/>
            <p:cNvSpPr txBox="1">
              <a:spLocks/>
            </p:cNvSpPr>
            <p:nvPr/>
          </p:nvSpPr>
          <p:spPr>
            <a:xfrm rot="0">
              <a:off x="17258665" y="-63500"/>
              <a:ext cx="1029970" cy="10351135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맑은 고딕" charset="0"/>
                <a:cs typeface="+mn-cs"/>
              </a:endParaRPr>
            </a:p>
          </p:txBody>
        </p:sp>
      </p:grpSp>
      <p:sp>
        <p:nvSpPr>
          <p:cNvPr id="26" name="텍스트 상자 87"/>
          <p:cNvSpPr txBox="1">
            <a:spLocks/>
          </p:cNvSpPr>
          <p:nvPr/>
        </p:nvSpPr>
        <p:spPr>
          <a:xfrm rot="0">
            <a:off x="8281035" y="1680845"/>
            <a:ext cx="3210560" cy="181610"/>
          </a:xfrm>
          <a:prstGeom prst="rect"/>
          <a:solidFill>
            <a:srgbClr val="009900"/>
          </a:solidFill>
        </p:spPr>
        <p:txBody>
          <a:bodyPr wrap="square" lIns="34290" tIns="34290" rIns="34290" bIns="34290" numCol="1" rtlCol="1" vert="horz" anchor="ctr">
            <a:noAutofit/>
          </a:bodyPr>
          <a:lstStyle/>
          <a:p>
            <a:pPr marL="0" indent="0" algn="ctr">
              <a:lnSpc>
                <a:spcPts val="3499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맑은 고딕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도형 54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21" name="TextBox 21"/>
          <p:cNvSpPr txBox="1">
            <a:spLocks/>
          </p:cNvSpPr>
          <p:nvPr/>
        </p:nvSpPr>
        <p:spPr>
          <a:xfrm rot="0">
            <a:off x="779145" y="63309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04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name="Group 3" id="3"/>
          <p:cNvGrpSpPr/>
          <p:nvPr/>
        </p:nvGrpSpPr>
        <p:grpSpPr>
          <a:xfrm rot="0">
            <a:off x="8841105" y="2092960"/>
            <a:ext cx="8209915" cy="7559675"/>
            <a:chOff x="8841105" y="2092960"/>
            <a:chExt cx="8209915" cy="7559675"/>
          </a:xfrm>
        </p:grpSpPr>
        <p:sp>
          <p:nvSpPr>
            <p:cNvPr id="4" name="Freeform 4"/>
            <p:cNvSpPr/>
            <p:nvPr/>
          </p:nvSpPr>
          <p:spPr>
            <a:xfrm flipH="false" flipV="false" rot="0">
              <a:off x="8841105" y="2092960"/>
              <a:ext cx="8209915" cy="7559675"/>
            </a:xfrm>
            <a:custGeom>
              <a:avLst/>
              <a:gdLst/>
              <a:ahLst/>
              <a:cxnLst/>
              <a:rect r="r" b="b" t="t" l="l"/>
              <a:pathLst>
                <a:path h="1896154" w="2059265">
                  <a:moveTo>
                    <a:pt x="0" y="0"/>
                  </a:moveTo>
                  <a:lnTo>
                    <a:pt x="2059265" y="0"/>
                  </a:lnTo>
                  <a:lnTo>
                    <a:pt x="2059265" y="1896154"/>
                  </a:lnTo>
                  <a:lnTo>
                    <a:pt x="0" y="1896154"/>
                  </a:lnTo>
                  <a:close/>
                </a:path>
              </a:pathLst>
            </a:custGeom>
            <a:solidFill>
              <a:srgbClr val="F0F0F0">
                <a:alpha val="74902"/>
              </a:srgbClr>
            </a:solidFill>
          </p:spPr>
        </p:sp>
        <p:sp>
          <p:nvSpPr>
            <p:cNvPr id="5" name="TextBox 5"/>
            <p:cNvSpPr txBox="true"/>
            <p:nvPr/>
          </p:nvSpPr>
          <p:spPr>
            <a:xfrm>
              <a:off x="8841105" y="1903095"/>
              <a:ext cx="8209915" cy="7749540"/>
            </a:xfrm>
            <a:prstGeom prst="rect">
              <a:avLst/>
            </a:prstGeom>
          </p:spPr>
          <p:txBody>
            <a:bodyPr anchor="ctr" rtlCol="false" tIns="44145" lIns="44145" bIns="44145" rIns="44145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3" name="Freeform 13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4" name="TextBox 14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8" name="Freeform 18"/>
          <p:cNvSpPr/>
          <p:nvPr/>
        </p:nvSpPr>
        <p:spPr>
          <a:xfrm flipH="false" flipV="false" rot="0">
            <a:off x="1764030" y="4203065"/>
            <a:ext cx="5749925" cy="3339465"/>
          </a:xfrm>
          <a:custGeom>
            <a:avLst/>
            <a:gdLst/>
            <a:ahLst/>
            <a:cxnLst/>
            <a:rect r="r" b="b" t="t" l="l"/>
            <a:pathLst>
              <a:path h="3339239" w="5750142">
                <a:moveTo>
                  <a:pt x="0" y="0"/>
                </a:moveTo>
                <a:lnTo>
                  <a:pt x="5750143" y="0"/>
                </a:lnTo>
                <a:lnTo>
                  <a:pt x="5750143" y="3339239"/>
                </a:lnTo>
                <a:lnTo>
                  <a:pt x="0" y="33392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id="19" name="TextBox 19"/>
          <p:cNvSpPr txBox="true"/>
          <p:nvPr/>
        </p:nvSpPr>
        <p:spPr>
          <a:xfrm>
            <a:off x="8993505" y="2053590"/>
            <a:ext cx="8105775" cy="7592695"/>
          </a:xfrm>
          <a:prstGeom prst="rect">
            <a:avLst/>
          </a:prstGeom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장비 연동 호환성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H.323, SIP 기반 화상회의 장비 및 H.264·H.265 영상 코덱 장비와 완벽 호환성 제공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기존 보유 장비 활용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사용자가 보유한 화상회의 장비, 운영 PC, 휴대폰 등을 업계 표준 영상 프로토콜로 접속 지원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표준 프로토콜 기반 장비 연결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단일 플랫폼에서 별도의 MCU 장비 없이 화상회의 표준 프로토콜로 장비 직접 연결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원클릭 장비 선택 및 회의 호출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클릭 한 번으로 원격지 장비 및 운영자를 소집, 즉시 회의 개설 가능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회의 운영·관리 기능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발언자 음소거, 참여 순서 기록 및 자동 정렬 등 원활한 회의 진행 지원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회의 템플릿 및 장소 관리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자주 사용하는 장비·운영자 목록을 템플릿으로 저장, 원클릭으로 다자간 회의 개설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r>
              <a:rPr lang="en-US" sz="1615" spc="-4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지능형 화면 합성</a:t>
            </a:r>
            <a:endParaRPr lang="ko-KR" altLang="en-US" sz="16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349885" indent="-174625" algn="l" lvl="1">
              <a:lnSpc>
                <a:spcPts val="2914"/>
              </a:lnSpc>
              <a:buClr>
                <a:srgbClr val="009900"/>
              </a:buClr>
              <a:buFont typeface="Arial"/>
              <a:buChar char="•"/>
            </a:pPr>
            <a:r>
              <a:rPr lang="en-US" sz="1615" spc="-4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회의 참여자 및 장비 수에 따라 화면을 혼합·합성, 최적화된 시각 레이아웃 제공</a:t>
            </a:r>
            <a:endParaRPr lang="ko-KR" altLang="en-US" sz="16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914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+mn-ea"/>
              <a:cs typeface="+mn-cs"/>
            </a:endParaRPr>
          </a:p>
        </p:txBody>
      </p:sp>
      <p:sp>
        <p:nvSpPr>
          <p:cNvPr id="20" name="TextBox 20"/>
          <p:cNvSpPr txBox="1">
            <a:spLocks/>
          </p:cNvSpPr>
          <p:nvPr/>
        </p:nvSpPr>
        <p:spPr>
          <a:xfrm>
            <a:off x="2506980" y="718185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영상회의 기능  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23" name="텍스트 상자 100"/>
          <p:cNvSpPr txBox="1">
            <a:spLocks/>
          </p:cNvSpPr>
          <p:nvPr/>
        </p:nvSpPr>
        <p:spPr>
          <a:xfrm rot="0">
            <a:off x="8665210" y="1917065"/>
            <a:ext cx="3210560" cy="181610"/>
          </a:xfrm>
          <a:prstGeom prst="rect"/>
          <a:solidFill>
            <a:srgbClr val="009900"/>
          </a:solidFill>
        </p:spPr>
        <p:txBody>
          <a:bodyPr wrap="square" lIns="34290" tIns="34290" rIns="34290" bIns="34290" numCol="1" rtlCol="1" vert="horz" anchor="ctr">
            <a:noAutofit/>
          </a:bodyPr>
          <a:lstStyle/>
          <a:p>
            <a:pPr marL="0" indent="0" algn="ctr">
              <a:lnSpc>
                <a:spcPts val="3499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맑은 고딕" charset="0"/>
              <a:cs typeface="+mn-cs"/>
            </a:endParaRPr>
          </a:p>
        </p:txBody>
      </p:sp>
      <p:sp>
        <p:nvSpPr>
          <p:cNvPr id="24" name="도형 120"/>
          <p:cNvSpPr>
            <a:spLocks/>
          </p:cNvSpPr>
          <p:nvPr/>
        </p:nvSpPr>
        <p:spPr>
          <a:xfrm rot="0">
            <a:off x="8674100" y="1972945"/>
            <a:ext cx="167640" cy="766889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도형 121"/>
          <p:cNvSpPr>
            <a:spLocks/>
          </p:cNvSpPr>
          <p:nvPr/>
        </p:nvSpPr>
        <p:spPr>
          <a:xfrm rot="0">
            <a:off x="8674100" y="1972945"/>
            <a:ext cx="167640" cy="7668895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  <p:sp>
        <p:nvSpPr>
          <p:cNvPr id="22" name="도형 55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21" name="TextBox 21"/>
          <p:cNvSpPr txBox="1">
            <a:spLocks/>
          </p:cNvSpPr>
          <p:nvPr/>
        </p:nvSpPr>
        <p:spPr>
          <a:xfrm rot="0">
            <a:off x="779145" y="63436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05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name="Group 3" id="3"/>
          <p:cNvGrpSpPr/>
          <p:nvPr/>
        </p:nvGrpSpPr>
        <p:grpSpPr>
          <a:xfrm rot="0">
            <a:off x="8841105" y="2092960"/>
            <a:ext cx="8209915" cy="7559675"/>
            <a:chOff x="8841105" y="2092960"/>
            <a:chExt cx="8209915" cy="7559675"/>
          </a:xfrm>
        </p:grpSpPr>
        <p:sp>
          <p:nvSpPr>
            <p:cNvPr id="4" name="Freeform 4"/>
            <p:cNvSpPr/>
            <p:nvPr/>
          </p:nvSpPr>
          <p:spPr>
            <a:xfrm flipH="false" flipV="false" rot="0">
              <a:off x="8841105" y="2092960"/>
              <a:ext cx="8209915" cy="7559675"/>
            </a:xfrm>
            <a:custGeom>
              <a:avLst/>
              <a:gdLst/>
              <a:ahLst/>
              <a:cxnLst/>
              <a:rect r="r" b="b" t="t" l="l"/>
              <a:pathLst>
                <a:path h="1896154" w="2059265">
                  <a:moveTo>
                    <a:pt x="0" y="0"/>
                  </a:moveTo>
                  <a:lnTo>
                    <a:pt x="2059265" y="0"/>
                  </a:lnTo>
                  <a:lnTo>
                    <a:pt x="2059265" y="1896154"/>
                  </a:lnTo>
                  <a:lnTo>
                    <a:pt x="0" y="1896154"/>
                  </a:lnTo>
                  <a:close/>
                </a:path>
              </a:pathLst>
            </a:custGeom>
            <a:solidFill>
              <a:srgbClr val="F0F0F0">
                <a:alpha val="74902"/>
              </a:srgbClr>
            </a:solidFill>
          </p:spPr>
        </p:sp>
        <p:sp>
          <p:nvSpPr>
            <p:cNvPr id="5" name="TextBox 5"/>
            <p:cNvSpPr txBox="true"/>
            <p:nvPr/>
          </p:nvSpPr>
          <p:spPr>
            <a:xfrm>
              <a:off x="8841105" y="1903095"/>
              <a:ext cx="8209915" cy="7749540"/>
            </a:xfrm>
            <a:prstGeom prst="rect">
              <a:avLst/>
            </a:prstGeom>
          </p:spPr>
          <p:txBody>
            <a:bodyPr anchor="ctr" rtlCol="false" tIns="44145" lIns="44145" bIns="44145" rIns="44145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3" name="Freeform 13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4" name="TextBox 14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8" name="Freeform 18"/>
          <p:cNvSpPr/>
          <p:nvPr/>
        </p:nvSpPr>
        <p:spPr>
          <a:xfrm flipH="false" flipV="false" rot="0">
            <a:off x="1764030" y="3157220"/>
            <a:ext cx="5749925" cy="4801870"/>
          </a:xfrm>
          <a:custGeom>
            <a:avLst/>
            <a:gdLst/>
            <a:ahLst/>
            <a:cxnLst/>
            <a:rect r="r" b="b" t="t" l="l"/>
            <a:pathLst>
              <a:path h="4801981" w="5750142">
                <a:moveTo>
                  <a:pt x="0" y="0"/>
                </a:moveTo>
                <a:lnTo>
                  <a:pt x="5750143" y="0"/>
                </a:lnTo>
                <a:lnTo>
                  <a:pt x="5750143" y="4801981"/>
                </a:lnTo>
                <a:lnTo>
                  <a:pt x="0" y="48019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id="19" name="TextBox 19"/>
          <p:cNvSpPr txBox="true"/>
          <p:nvPr/>
        </p:nvSpPr>
        <p:spPr>
          <a:xfrm>
            <a:off x="9105900" y="2148840"/>
            <a:ext cx="7084060" cy="7570470"/>
          </a:xfrm>
          <a:prstGeom prst="rect">
            <a:avLst/>
          </a:prstGeom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직관적인 지도 조작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마우스 드래그·휠·단축키를 통한 이동, 확대/축소, 회전 등 자유로운 시점 제어 가능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다양한 시점 관리 기능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전체 화면 보기, 초기 뷰 복원, 시야각 조절, 나침반 방향 조정 등 다양한 뷰 컨트롤 제공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다중 배경 지도 전환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위성 지도와 일반 지도를 필요에 따라 즉시 전환 가능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정밀 측정 도구 내장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거리 및 면적 측정 기능을 통한 공간 분석 지원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레이어 기반 시각화 관리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건물, 도로 등 3D 레이어 선택·표시·숨김, 투명도·표시 순서·범례 설정 지원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객체 정보 시각화 강화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객체 강조 표시, 속성 팝업, 라벨 표시 등으로 데이터 이해도 향상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시간·데이터 동기화 지원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애니메이션 재생을 통한 시간 흐름 표현, 외부 데이터 실시간 연동 지원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+mn-ea"/>
              <a:cs typeface="+mn-cs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 b="0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고급 필터링 및 데이터 추출</a:t>
            </a:r>
            <a:endParaRPr lang="ko-KR" altLang="en-US" sz="1415" b="0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r>
              <a:rPr lang="en-US" sz="141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속성값 기반 객체 필터링, 3D 객체·레이어 외부 파일 내보내기 지원</a:t>
            </a:r>
            <a:endParaRPr lang="ko-KR" altLang="en-US" sz="141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547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+mn-ea"/>
              <a:cs typeface="+mn-cs"/>
            </a:endParaRPr>
          </a:p>
        </p:txBody>
      </p:sp>
      <p:sp>
        <p:nvSpPr>
          <p:cNvPr id="20" name="TextBox 20"/>
          <p:cNvSpPr txBox="1">
            <a:spLocks/>
          </p:cNvSpPr>
          <p:nvPr/>
        </p:nvSpPr>
        <p:spPr>
          <a:xfrm>
            <a:off x="2376170" y="770890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GIS Map 시각화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23" name="텍스트 상자 101"/>
          <p:cNvSpPr txBox="1">
            <a:spLocks/>
          </p:cNvSpPr>
          <p:nvPr/>
        </p:nvSpPr>
        <p:spPr>
          <a:xfrm rot="0">
            <a:off x="8679180" y="1923415"/>
            <a:ext cx="3210560" cy="181610"/>
          </a:xfrm>
          <a:prstGeom prst="rect"/>
          <a:solidFill>
            <a:srgbClr val="009900"/>
          </a:solidFill>
        </p:spPr>
        <p:txBody>
          <a:bodyPr wrap="square" lIns="34290" tIns="34290" rIns="34290" bIns="34290" numCol="1" rtlCol="1" vert="horz" anchor="ctr">
            <a:noAutofit/>
          </a:bodyPr>
          <a:lstStyle/>
          <a:p>
            <a:pPr marL="0" indent="0" algn="ctr">
              <a:lnSpc>
                <a:spcPts val="3499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맑은 고딕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도형 122"/>
          <p:cNvSpPr>
            <a:spLocks/>
          </p:cNvSpPr>
          <p:nvPr/>
        </p:nvSpPr>
        <p:spPr>
          <a:xfrm rot="0">
            <a:off x="8674100" y="1972945"/>
            <a:ext cx="167640" cy="8028940"/>
          </a:xfrm>
          <a:custGeom>
            <a:gdLst>
              <a:gd fmla="*/ 0 w 28097" name="TX0"/>
              <a:gd fmla="*/ 0 h 1964926" name="TY0"/>
              <a:gd fmla="*/ 28096 w 28097" name="TX1"/>
              <a:gd fmla="*/ 0 h 1964926" name="TY1"/>
              <a:gd fmla="*/ 28096 w 28097" name="TX2"/>
              <a:gd fmla="*/ 1964925 h 1964926" name="TY2"/>
              <a:gd fmla="*/ 0 w 28097" name="TX3"/>
              <a:gd fmla="*/ 1964925 h 1964926" name="TY3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</a:cxnLst>
            <a:rect l="l" t="t" r="r" b="b"/>
            <a:pathLst>
              <a:path w="28097" h="1964926">
                <a:moveTo>
                  <a:pt x="0" y="0"/>
                </a:moveTo>
                <a:lnTo>
                  <a:pt x="28096" y="0"/>
                </a:lnTo>
                <a:lnTo>
                  <a:pt x="28096" y="1964925"/>
                </a:lnTo>
                <a:lnTo>
                  <a:pt x="0" y="1964925"/>
                </a:lnTo>
                <a:close/>
              </a:path>
            </a:pathLst>
          </a:custGeom>
          <a:solidFill>
            <a:srgbClr val="7DCD00">
              <a:alpha val="14012"/>
            </a:srgbClr>
          </a:soli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>
              <a:solidFill>
                <a:srgbClr val="000000">
                  <a:alpha val="8007"/>
                </a:srgbClr>
              </a:solidFill>
            </a:endParaRPr>
          </a:p>
        </p:txBody>
      </p:sp>
      <p:sp>
        <p:nvSpPr>
          <p:cNvPr id="22" name="도형 56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21" name="TextBox 21"/>
          <p:cNvSpPr txBox="1">
            <a:spLocks/>
          </p:cNvSpPr>
          <p:nvPr/>
        </p:nvSpPr>
        <p:spPr>
          <a:xfrm rot="0">
            <a:off x="766445" y="64706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06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name="Group 3" id="3"/>
          <p:cNvGrpSpPr/>
          <p:nvPr/>
        </p:nvGrpSpPr>
        <p:grpSpPr>
          <a:xfrm>
            <a:off x="8840470" y="1894840"/>
            <a:ext cx="8209915" cy="8061325"/>
            <a:chOff x="8840470" y="1894840"/>
            <a:chExt cx="8209915" cy="8061325"/>
          </a:xfrm>
        </p:grpSpPr>
        <p:sp>
          <p:nvSpPr>
            <p:cNvPr id="4" name="Freeform 4"/>
            <p:cNvSpPr/>
            <p:nvPr/>
          </p:nvSpPr>
          <p:spPr>
            <a:xfrm flipH="false" flipV="false" rot="0">
              <a:off x="8840470" y="2092325"/>
              <a:ext cx="8209915" cy="7863840"/>
            </a:xfrm>
            <a:custGeom>
              <a:avLst/>
              <a:gdLst/>
              <a:ahLst/>
              <a:cxnLst/>
              <a:rect r="r" b="b" t="t" l="l"/>
              <a:pathLst>
                <a:path h="1896154" w="2059265">
                  <a:moveTo>
                    <a:pt x="0" y="0"/>
                  </a:moveTo>
                  <a:lnTo>
                    <a:pt x="2059265" y="0"/>
                  </a:lnTo>
                  <a:lnTo>
                    <a:pt x="2059265" y="1896154"/>
                  </a:lnTo>
                  <a:lnTo>
                    <a:pt x="0" y="1896154"/>
                  </a:lnTo>
                  <a:close/>
                </a:path>
              </a:pathLst>
            </a:custGeom>
            <a:solidFill>
              <a:srgbClr val="F0F0F0">
                <a:alpha val="74902"/>
              </a:srgbClr>
            </a:solidFill>
          </p:spPr>
        </p:sp>
        <p:sp>
          <p:nvSpPr>
            <p:cNvPr id="5" name="TextBox 5"/>
            <p:cNvSpPr txBox="true"/>
            <p:nvPr/>
          </p:nvSpPr>
          <p:spPr>
            <a:xfrm>
              <a:off x="8840470" y="1894840"/>
              <a:ext cx="8209915" cy="8061325"/>
            </a:xfrm>
            <a:prstGeom prst="rect">
              <a:avLst/>
            </a:prstGeom>
          </p:spPr>
          <p:txBody>
            <a:bodyPr anchor="ctr" rtlCol="false" tIns="44145" lIns="44145" bIns="44145" rIns="44145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13" name="Freeform 13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4" name="TextBox 14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18" name="Freeform 18"/>
          <p:cNvSpPr/>
          <p:nvPr/>
        </p:nvSpPr>
        <p:spPr>
          <a:xfrm flipH="false" flipV="false" rot="0">
            <a:off x="2045970" y="3602355"/>
            <a:ext cx="5330190" cy="4540250"/>
          </a:xfrm>
          <a:custGeom>
            <a:avLst/>
            <a:gdLst/>
            <a:ahLst/>
            <a:cxnLst/>
            <a:rect r="r" b="b" t="t" l="l"/>
            <a:pathLst>
              <a:path h="4540211" w="5330487">
                <a:moveTo>
                  <a:pt x="0" y="0"/>
                </a:moveTo>
                <a:lnTo>
                  <a:pt x="5330488" y="0"/>
                </a:lnTo>
                <a:lnTo>
                  <a:pt x="5330488" y="4540211"/>
                </a:lnTo>
                <a:lnTo>
                  <a:pt x="0" y="45402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id="19" name="TextBox 19"/>
          <p:cNvSpPr txBox="1">
            <a:spLocks/>
          </p:cNvSpPr>
          <p:nvPr/>
        </p:nvSpPr>
        <p:spPr>
          <a:xfrm>
            <a:off x="9093200" y="2185670"/>
            <a:ext cx="7416800" cy="761555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실시간 데이터 연동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CCTV, 센서, 드론 등에서 수집된 데이터를 모델에 직접 연결해, 상태 변화와 이벤트를 즉시 반영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현실 세계의 디지털 복제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건물, 시설, 지형 등의 실제 구조를 3D 환경에 그대로 재현하여 가상 공간에서 확인 가능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상황 시뮬레이션 지원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화재, 침수, 사고 등 가상의 이벤트를 모델에 적용해 대응 시나리오를 미리 테스트 가능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상태 기반 시각 효과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장비나 시설의 상태에 따라 모델 색상, 깜빡임, 아이콘 변경 등 시각적인 알림 제공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운영 효율성 강화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모델을 그룹화·필터링해 관리 효율성을 높이고, 필요한 정보만 집중적으로 표시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다양한 데이터 호환성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CAD, BIM, 기타 3D 포맷 파일을 불러오거나 내보낼 수 있어 기존 설계 자료와 연계 가능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endParaRPr lang="ko-KR" altLang="en-US" sz="1800">
              <a:solidFill>
                <a:srgbClr val="009900"/>
              </a:solidFill>
              <a:latin typeface="Calibri" charset="0"/>
              <a:ea typeface="맑은 고딕" charset="0"/>
              <a:cs typeface="+mn-cs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직관적 UI/UX</a:t>
            </a:r>
            <a:endParaRPr lang="ko-KR" altLang="en-US" sz="158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  <a:p>
            <a:pPr marL="0" indent="0" algn="l">
              <a:lnSpc>
                <a:spcPts val="2855"/>
              </a:lnSpc>
              <a:buFontTx/>
              <a:buNone/>
            </a:pPr>
            <a:r>
              <a:rPr lang="en-US" sz="1585" spc="-30">
                <a:solidFill>
                  <a:srgbClr val="009900"/>
                </a:solidFill>
                <a:latin typeface="Nanum Gothic" charset="0"/>
                <a:ea typeface="Nanum Gothic" charset="0"/>
                <a:cs typeface="Nanum Gothic" charset="0"/>
              </a:rPr>
              <a:t>지도 기반의 위치 배치, 드래그 앤 드롭, 속성 팝업 등 사용자가 직관적으로 조작 가능</a:t>
            </a:r>
            <a:endParaRPr lang="ko-KR" altLang="en-US" sz="1585">
              <a:solidFill>
                <a:srgbClr val="009900"/>
              </a:solidFill>
              <a:latin typeface="Nanum Gothic" charset="0"/>
              <a:ea typeface="Nanum Gothic" charset="0"/>
              <a:cs typeface="Nanum Gothic" charset="0"/>
            </a:endParaRPr>
          </a:p>
        </p:txBody>
      </p:sp>
      <p:sp>
        <p:nvSpPr>
          <p:cNvPr id="20" name="TextBox 20"/>
          <p:cNvSpPr txBox="1">
            <a:spLocks/>
          </p:cNvSpPr>
          <p:nvPr/>
        </p:nvSpPr>
        <p:spPr>
          <a:xfrm>
            <a:off x="2376170" y="770890"/>
            <a:ext cx="7531100" cy="559435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3D Modeling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23" name="텍스트 상자 108"/>
          <p:cNvSpPr txBox="1">
            <a:spLocks/>
          </p:cNvSpPr>
          <p:nvPr/>
        </p:nvSpPr>
        <p:spPr>
          <a:xfrm rot="0">
            <a:off x="8647430" y="1905000"/>
            <a:ext cx="3210560" cy="181610"/>
          </a:xfrm>
          <a:prstGeom prst="rect"/>
          <a:solidFill>
            <a:srgbClr val="009900"/>
          </a:solidFill>
        </p:spPr>
        <p:txBody>
          <a:bodyPr wrap="square" lIns="34290" tIns="34290" rIns="34290" bIns="34290" numCol="1" rtlCol="1" vert="horz" anchor="ctr">
            <a:noAutofit/>
          </a:bodyPr>
          <a:lstStyle/>
          <a:p>
            <a:pPr marL="0" indent="0" algn="ctr">
              <a:lnSpc>
                <a:spcPts val="3499"/>
              </a:lnSpc>
              <a:buFontTx/>
              <a:buNone/>
            </a:pPr>
            <a:endParaRPr lang="ko-KR" altLang="en-US" sz="1800">
              <a:solidFill>
                <a:schemeClr val="tx1"/>
              </a:solidFill>
              <a:latin typeface="Calibri" charset="0"/>
              <a:ea typeface="맑은 고딕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xmlns:p14="http://schemas.microsoft.com/office/powerpoint/2010/main">
  <p:cSld>
    <p:bg>
      <p:bgPr>
        <a:solidFill>
          <a:srgbClr val="F9F7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도형 57"/>
          <p:cNvSpPr>
            <a:spLocks/>
          </p:cNvSpPr>
          <p:nvPr/>
        </p:nvSpPr>
        <p:spPr>
          <a:xfrm rot="0">
            <a:off x="525780" y="75565"/>
            <a:ext cx="1549400" cy="1906270"/>
          </a:xfrm>
          <a:custGeom>
            <a:gdLst>
              <a:gd fmla="*/ 220252 w 660401" name="TX0"/>
              <a:gd fmla="*/ 793731 h 812801" name="TY0"/>
              <a:gd fmla="*/ 330378 w 660401" name="TX1"/>
              <a:gd fmla="*/ 812800 h 812801" name="TY1"/>
              <a:gd fmla="*/ 438009 w 660401" name="TX2"/>
              <a:gd fmla="*/ 794809 h 812801" name="TY2"/>
              <a:gd fmla="*/ 440148 w 660401" name="TX3"/>
              <a:gd fmla="*/ 794090 h 812801" name="TY3"/>
              <a:gd fmla="*/ 660400 w 660401" name="TX4"/>
              <a:gd fmla="*/ 484298 h 812801" name="TY4"/>
              <a:gd fmla="*/ 660400 w 660401" name="TX5"/>
              <a:gd fmla="*/ 0 h 812801" name="TY5"/>
              <a:gd fmla="*/ 0 w 660401" name="TX6"/>
              <a:gd fmla="*/ 0 h 812801" name="TY6"/>
              <a:gd fmla="*/ 0 w 660401" name="TX7"/>
              <a:gd fmla="*/ 483939 h 812801" name="TY7"/>
              <a:gd fmla="*/ 220252 w 660401" name="TX8"/>
              <a:gd fmla="*/ 793731 h 812801" name="TY8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</a:cxnLst>
            <a:rect l="l" t="t" r="r" b="b"/>
            <a:pathLst>
              <a:path w="660401" h="812801">
                <a:moveTo>
                  <a:pt x="220252" y="793731"/>
                </a:moveTo>
                <a:cubicBezTo>
                  <a:pt x="254109" y="805245"/>
                  <a:pt x="292600" y="812800"/>
                  <a:pt x="330378" y="812800"/>
                </a:cubicBezTo>
                <a:cubicBezTo>
                  <a:pt x="368157" y="812800"/>
                  <a:pt x="404509" y="806323"/>
                  <a:pt x="438009" y="794809"/>
                </a:cubicBezTo>
                <a:cubicBezTo>
                  <a:pt x="438723" y="794450"/>
                  <a:pt x="439435" y="794450"/>
                  <a:pt x="440148" y="794090"/>
                </a:cubicBezTo>
                <a:cubicBezTo>
                  <a:pt x="565955" y="748035"/>
                  <a:pt x="658618" y="626421"/>
                  <a:pt x="660400" y="484298"/>
                </a:cubicBezTo>
                <a:lnTo>
                  <a:pt x="660400" y="0"/>
                </a:lnTo>
                <a:lnTo>
                  <a:pt x="0" y="0"/>
                </a:lnTo>
                <a:lnTo>
                  <a:pt x="0" y="483939"/>
                </a:lnTo>
                <a:cubicBezTo>
                  <a:pt x="1782" y="627140"/>
                  <a:pt x="93019" y="748755"/>
                  <a:pt x="220252" y="793731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grpSp>
        <p:nvGrpSpPr>
          <p:cNvPr id="5" name="Group 5"/>
          <p:cNvGrpSpPr>
            <a:grpSpLocks/>
          </p:cNvGrpSpPr>
          <p:nvPr/>
        </p:nvGrpSpPr>
        <p:grpSpPr>
          <a:xfrm rot="0">
            <a:off x="17259300" y="-74930"/>
            <a:ext cx="1029335" cy="10362565"/>
            <a:chOff x="17259300" y="-74930"/>
            <a:chExt cx="1029335" cy="10362565"/>
          </a:xfr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7DCD00">
                  <a:alpha val="75000"/>
                </a:srgbClr>
              </a:gs>
            </a:gsLst>
            <a:lin ang="5400000"/>
          </a:gradFill>
        </p:grpSpPr>
        <p:sp>
          <p:nvSpPr>
            <p:cNvPr id="6" name="Freeform 6"/>
            <p:cNvSpPr>
              <a:spLocks/>
            </p:cNvSpPr>
            <p:nvPr/>
          </p:nvSpPr>
          <p:spPr>
            <a:xfrm rot="0">
              <a:off x="17259300" y="-74930"/>
              <a:ext cx="1029335" cy="10362565"/>
            </a:xfrm>
            <a:custGeom>
              <a:gdLst>
                <a:gd fmla="*/ 0 w 270934" name="TX0"/>
                <a:gd fmla="*/ 0 h 2729140" name="TY0"/>
                <a:gd fmla="*/ 270933 w 270934" name="TX1"/>
                <a:gd fmla="*/ 0 h 2729140" name="TY1"/>
                <a:gd fmla="*/ 270933 w 270934" name="TX2"/>
                <a:gd fmla="*/ 2729139 h 2729140" name="TY2"/>
                <a:gd fmla="*/ 0 w 270934" name="TX3"/>
                <a:gd fmla="*/ 2729139 h 27291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270934" h="2729140">
                  <a:moveTo>
                    <a:pt x="0" y="0"/>
                  </a:moveTo>
                  <a:lnTo>
                    <a:pt x="270933" y="0"/>
                  </a:lnTo>
                  <a:lnTo>
                    <a:pt x="270933" y="2729139"/>
                  </a:lnTo>
                  <a:lnTo>
                    <a:pt x="0" y="27291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7" name="TextBox 7"/>
            <p:cNvSpPr txBox="1">
              <a:spLocks/>
            </p:cNvSpPr>
            <p:nvPr/>
          </p:nvSpPr>
          <p:spPr>
            <a:xfrm rot="0">
              <a:off x="17259300" y="-255905"/>
              <a:ext cx="1029335" cy="10543540"/>
            </a:xfrm>
            <a:prstGeom prst="rect"/>
            <a:grpFill/>
          </p:spPr>
          <p:txBody>
            <a:bodyPr wrap="square" lIns="50800" tIns="50800" rIns="50800" bIns="50800" numCol="1" rtlCol="1" vert="horz" anchor="ctr">
              <a:noAutofit/>
            </a:bodyPr>
            <a:lstStyle/>
            <a:p>
              <a:pPr marL="0" indent="0" algn="ctr">
                <a:lnSpc>
                  <a:spcPts val="2659"/>
                </a:lnSpc>
                <a:buFontTx/>
                <a:buNone/>
              </a:pPr>
              <a:endParaRPr lang="ko-KR" altLang="en-US" sz="1800">
                <a:solidFill>
                  <a:schemeClr val="tx1"/>
                </a:solidFill>
                <a:latin typeface="Calibri" charset="0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>
            <a:spLocks/>
          </p:cNvSpPr>
          <p:nvPr/>
        </p:nvSpPr>
        <p:spPr>
          <a:xfrm rot="0">
            <a:off x="779145" y="3505200"/>
            <a:ext cx="16231235" cy="6452235"/>
          </a:xfrm>
          <a:custGeom>
            <a:gdLst>
              <a:gd fmla="*/ 0 w 16230601" name="TX0"/>
              <a:gd fmla="*/ 0 h 6451665" name="TY0"/>
              <a:gd fmla="*/ 16230600 w 16230601" name="TX1"/>
              <a:gd fmla="*/ 0 h 6451665" name="TY1"/>
              <a:gd fmla="*/ 16230600 w 16230601" name="TX2"/>
              <a:gd fmla="*/ 6451664 h 6451665" name="TY2"/>
              <a:gd fmla="*/ 0 w 16230601" name="TX3"/>
              <a:gd fmla="*/ 6451664 h 6451665" name="TY3"/>
              <a:gd fmla="*/ 0 w 16230601" name="TX4"/>
              <a:gd fmla="*/ 0 h 6451665" name="TY4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</a:cxnLst>
            <a:rect l="l" t="t" r="r" b="b"/>
            <a:pathLst>
              <a:path w="16230601" h="6451665">
                <a:moveTo>
                  <a:pt x="0" y="0"/>
                </a:moveTo>
                <a:lnTo>
                  <a:pt x="16230600" y="0"/>
                </a:lnTo>
                <a:lnTo>
                  <a:pt x="16230600" y="6451664"/>
                </a:lnTo>
                <a:lnTo>
                  <a:pt x="0" y="6451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0" t="0" r="0" b="0"/>
            </a:stretch>
          </a:blipFill>
        </p:spPr>
        <p:txBody>
          <a:bodyPr wrap="square" lIns="0" tIns="0" rIns="0" bIns="0" vert="horz" anchor="t">
            <a:noAutofit/>
          </a:bodyPr>
          <a:lstStyle/>
          <a:p>
            <a:pPr marL="0" indent="0"/>
            <a:endParaRPr lang="ko-KR" altLang="en-US"/>
          </a:p>
        </p:txBody>
      </p:sp>
      <p:sp>
        <p:nvSpPr>
          <p:cNvPr id="9" name="TextBox 9"/>
          <p:cNvSpPr txBox="1">
            <a:spLocks/>
          </p:cNvSpPr>
          <p:nvPr/>
        </p:nvSpPr>
        <p:spPr>
          <a:xfrm rot="0">
            <a:off x="2381250" y="758825"/>
            <a:ext cx="7531100" cy="55880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l">
              <a:lnSpc>
                <a:spcPts val="4399"/>
              </a:lnSpc>
              <a:buFontTx/>
              <a:buNone/>
            </a:pPr>
            <a:r>
              <a:rPr lang="en-US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재난 영상 통합 </a:t>
            </a: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 </a:t>
            </a:r>
            <a:r>
              <a:rPr lang="ko-KR" sz="4395" spc="-300" b="1">
                <a:solidFill>
                  <a:srgbClr val="009900"/>
                </a:solidFill>
                <a:latin typeface="Nanum Gothic Bold" charset="0"/>
                <a:ea typeface="Nanum Gothic Bold" charset="0"/>
                <a:cs typeface="Nanum Gothic Bold" charset="0"/>
              </a:rPr>
              <a:t>기능</a:t>
            </a:r>
            <a:endParaRPr lang="ko-KR" altLang="en-US" sz="4395" b="1">
              <a:solidFill>
                <a:srgbClr val="009900"/>
              </a:solidFill>
              <a:latin typeface="Nanum Gothic Bold" charset="0"/>
              <a:ea typeface="Nanum Gothic Bold" charset="0"/>
              <a:cs typeface="Nanum Gothic Bold" charset="0"/>
            </a:endParaRPr>
          </a:p>
        </p:txBody>
      </p:sp>
      <p:sp>
        <p:nvSpPr>
          <p:cNvPr id="10" name="TextBox 10"/>
          <p:cNvSpPr txBox="1">
            <a:spLocks/>
          </p:cNvSpPr>
          <p:nvPr/>
        </p:nvSpPr>
        <p:spPr>
          <a:xfrm rot="0">
            <a:off x="779145" y="634365"/>
            <a:ext cx="985520" cy="657860"/>
          </a:xfrm>
          <a:prstGeom prst="rect"/>
        </p:spPr>
        <p:txBody>
          <a:bodyPr wrap="square" lIns="0" tIns="0" rIns="0" bIns="0" numCol="1" rtlCol="1" vert="horz" anchor="t">
            <a:spAutoFit/>
          </a:bodyPr>
          <a:lstStyle/>
          <a:p>
            <a:pPr marL="0" indent="0" algn="ctr">
              <a:lnSpc>
                <a:spcPts val="4876"/>
              </a:lnSpc>
              <a:buFontTx/>
              <a:buNone/>
            </a:pPr>
            <a:r>
              <a:rPr lang="en-US" sz="4875">
                <a:solidFill>
                  <a:srgbClr val="FFFFFF"/>
                </a:solidFill>
                <a:latin typeface="블랙슈트" charset="0"/>
                <a:ea typeface="블랙슈트" charset="0"/>
                <a:cs typeface="블랙슈트" charset="0"/>
              </a:rPr>
              <a:t>07</a:t>
            </a:r>
            <a:endParaRPr lang="ko-KR" altLang="en-US" sz="4875">
              <a:solidFill>
                <a:srgbClr val="FFFFFF"/>
              </a:solidFill>
              <a:latin typeface="블랙슈트" charset="0"/>
              <a:ea typeface="블랙슈트" charset="0"/>
              <a:cs typeface="블랙슈트" charset="0"/>
            </a:endParaRPr>
          </a:p>
        </p:txBody>
      </p:sp>
      <p:grpSp>
        <p:nvGrpSpPr>
          <p:cNvPr id="11" name="Group 11"/>
          <p:cNvGrpSpPr>
            <a:grpSpLocks/>
          </p:cNvGrpSpPr>
          <p:nvPr/>
        </p:nvGrpSpPr>
        <p:grpSpPr>
          <a:xfrm rot="0">
            <a:off x="1852295" y="2219325"/>
            <a:ext cx="14450695" cy="734695"/>
            <a:chOff x="1852295" y="2219325"/>
            <a:chExt cx="14450695" cy="734695"/>
          </a:xfrm>
          <a:solidFill>
            <a:srgbClr val="7DCD00"/>
          </a:solidFill>
        </p:grpSpPr>
        <p:sp>
          <p:nvSpPr>
            <p:cNvPr id="12" name="Freeform 12"/>
            <p:cNvSpPr>
              <a:spLocks/>
            </p:cNvSpPr>
            <p:nvPr/>
          </p:nvSpPr>
          <p:spPr>
            <a:xfrm rot="0">
              <a:off x="1852295" y="2248535"/>
              <a:ext cx="14450695" cy="705485"/>
            </a:xfrm>
            <a:custGeom>
              <a:gdLst>
                <a:gd fmla="*/ 0 w 4704332" name="TX0"/>
                <a:gd fmla="*/ 0 h 229440" name="TY0"/>
                <a:gd fmla="*/ 4704331 w 4704332" name="TX1"/>
                <a:gd fmla="*/ 0 h 229440" name="TY1"/>
                <a:gd fmla="*/ 4704331 w 4704332" name="TX2"/>
                <a:gd fmla="*/ 229439 h 229440" name="TY2"/>
                <a:gd fmla="*/ 0 w 4704332" name="TX3"/>
                <a:gd fmla="*/ 229439 h 229440" name="TY3"/>
              </a:gdLst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</a:cxnLst>
              <a:rect l="l" t="t" r="r" b="b"/>
              <a:pathLst>
                <a:path w="4704332" h="229440">
                  <a:moveTo>
                    <a:pt x="0" y="0"/>
                  </a:moveTo>
                  <a:lnTo>
                    <a:pt x="4704331" y="0"/>
                  </a:lnTo>
                  <a:lnTo>
                    <a:pt x="4704331" y="229439"/>
                  </a:lnTo>
                  <a:lnTo>
                    <a:pt x="0" y="229439"/>
                  </a:lnTo>
                  <a:close/>
                </a:path>
              </a:pathLst>
            </a:custGeom>
            <a:grpFill/>
          </p:spPr>
          <p:txBody>
            <a:bodyPr wrap="square" lIns="0" tIns="0" rIns="0" bIns="0" vert="horz" anchor="t">
              <a:noAutofit/>
            </a:bodyPr>
            <a:lstStyle/>
            <a:p>
              <a:pPr marL="0" indent="0"/>
              <a:endParaRPr lang="ko-KR" altLang="en-US"/>
            </a:p>
          </p:txBody>
        </p:sp>
        <p:sp>
          <p:nvSpPr>
            <p:cNvPr id="13" name="TextBox 13"/>
            <p:cNvSpPr txBox="1">
              <a:spLocks/>
            </p:cNvSpPr>
            <p:nvPr/>
          </p:nvSpPr>
          <p:spPr>
            <a:xfrm rot="0">
              <a:off x="1852295" y="2219325"/>
              <a:ext cx="14450695" cy="734060"/>
            </a:xfrm>
            <a:prstGeom prst="rect"/>
            <a:grpFill/>
          </p:spPr>
          <p:txBody>
            <a:bodyPr wrap="square" lIns="41275" tIns="41275" rIns="41275" bIns="41275" numCol="1" rtlCol="1" vert="horz" anchor="ctr">
              <a:noAutofit/>
            </a:bodyPr>
            <a:lstStyle/>
            <a:p>
              <a:pPr marL="0" indent="0" algn="ctr">
                <a:lnSpc>
                  <a:spcPts val="3080"/>
                </a:lnSpc>
                <a:buFontTx/>
                <a:buNone/>
              </a:pPr>
              <a:r>
                <a:rPr lang="en-US" sz="2200">
                  <a:solidFill>
                    <a:srgbClr val="FFFFFF">
                      <a:alpha val="73790"/>
                    </a:srgbClr>
                  </a:solidFill>
                  <a:latin typeface="Nanum Square" charset="0"/>
                  <a:ea typeface="Nanum Square" charset="0"/>
                  <a:cs typeface="Nanum Square" charset="0"/>
                </a:rPr>
                <a:t>디지털 융합 기능을 통해 서로 다른 유형의 정보 시스템과 통신 수단을 통합·연계하여 효율적인 지휘와 배치를 실현합니다.</a:t>
              </a:r>
              <a:endParaRPr lang="ko-KR" altLang="en-US" sz="2200">
                <a:solidFill>
                  <a:srgbClr val="FFFFFF">
                    <a:alpha val="73790"/>
                  </a:srgbClr>
                </a:solidFill>
                <a:latin typeface="Nanum Square" charset="0"/>
                <a:ea typeface="Nanum Square" charset="0"/>
                <a:cs typeface="Nanum Square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Office Slide</Application>
  <AppVersion>12.000</AppVersion>
  <Characters>0</Characters>
  <CharactersWithSpaces>0</CharactersWithSpaces>
  <DocSecurity>0</DocSecurity>
  <HyperlinksChanged>false</HyperlinksChanged>
  <Lines>0</Lines>
  <LinksUpToDate>false</LinksUpToDate>
  <Pages>19</Pages>
  <Paragraphs>0</Paragraphs>
  <Words>0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lkcheong1226</cp:lastModifiedBy>
  <dc:title>아이보리 파랑색 심플하고 전문적 사진 기업 사업 제안서 발표 프레젠테이션</dc:title>
  <cp:version>10.105.293.56114</cp:version>
  <dcterms:modified xsi:type="dcterms:W3CDTF">2011-08-01T06:04:30Z</dcterms:modified>
</cp:coreProperties>
</file>